
<file path=[Content_Types].xml><?xml version="1.0" encoding="utf-8"?>
<Types xmlns="http://schemas.openxmlformats.org/package/2006/content-types">
  <Override PartName="/ppt/slides/slide29.xml" ContentType="application/vnd.openxmlformats-officedocument.presentationml.slide+xml"/>
  <Override PartName="/ppt/slides/slide47.xml" ContentType="application/vnd.openxmlformats-officedocument.presentationml.slide+xml"/>
  <Override PartName="/ppt/slides/slide58.xml" ContentType="application/vnd.openxmlformats-officedocument.presentationml.slide+xml"/>
  <Override PartName="/ppt/slides/slide76.xml" ContentType="application/vnd.openxmlformats-officedocument.presentationml.slide+xml"/>
  <Override PartName="/ppt/slides/slide94.xml" ContentType="application/vnd.openxmlformats-officedocument.presentationml.slide+xml"/>
  <Override PartName="/ppt/slides/slide113.xml" ContentType="application/vnd.openxmlformats-officedocument.presentationml.slide+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s/slide54.xml" ContentType="application/vnd.openxmlformats-officedocument.presentationml.slide+xml"/>
  <Override PartName="/ppt/slides/slide65.xml" ContentType="application/vnd.openxmlformats-officedocument.presentationml.slide+xml"/>
  <Override PartName="/ppt/slides/slide83.xml" ContentType="application/vnd.openxmlformats-officedocument.presentationml.slide+xml"/>
  <Override PartName="/ppt/slides/slide102.xml" ContentType="application/vnd.openxmlformats-officedocument.presentationml.slide+xml"/>
  <Override PartName="/ppt/slideLayouts/slideLayout6.xml" ContentType="application/vnd.openxmlformats-officedocument.presentationml.slideLayout+xml"/>
  <Override PartName="/ppt/slides/slide25.xml" ContentType="application/vnd.openxmlformats-officedocument.presentationml.slide+xml"/>
  <Override PartName="/ppt/slides/slide43.xml" ContentType="application/vnd.openxmlformats-officedocument.presentationml.slide+xml"/>
  <Override PartName="/ppt/slides/slide72.xml" ContentType="application/vnd.openxmlformats-officedocument.presentationml.slide+xml"/>
  <Override PartName="/ppt/slides/slide90.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xml" ContentType="application/xml"/>
  <Override PartName="/ppt/slides/slide14.xml" ContentType="application/vnd.openxmlformats-officedocument.presentationml.slide+xml"/>
  <Override PartName="/ppt/slides/slide32.xml" ContentType="application/vnd.openxmlformats-officedocument.presentationml.slide+xml"/>
  <Override PartName="/ppt/slides/slide5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slides/slide1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s/slide99.xml" ContentType="application/vnd.openxmlformats-officedocument.presentationml.slide+xml"/>
  <Override PartName="/ppt/slides/slide9.xml" ContentType="application/vnd.openxmlformats-officedocument.presentationml.slide+xml"/>
  <Override PartName="/ppt/slides/slide59.xml" ContentType="application/vnd.openxmlformats-officedocument.presentationml.slide+xml"/>
  <Override PartName="/ppt/slides/slide77.xml" ContentType="application/vnd.openxmlformats-officedocument.presentationml.slide+xml"/>
  <Override PartName="/ppt/slides/slide88.xml" ContentType="application/vnd.openxmlformats-officedocument.presentationml.slide+xml"/>
  <Override PartName="/ppt/slides/slide107.xml" ContentType="application/vnd.openxmlformats-officedocument.presentationml.slide+xml"/>
  <Override PartName="/ppt/viewProps.xml" ContentType="application/vnd.openxmlformats-officedocument.presentationml.viewProp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s/slide48.xml" ContentType="application/vnd.openxmlformats-officedocument.presentationml.slide+xml"/>
  <Override PartName="/ppt/slides/slide57.xml" ContentType="application/vnd.openxmlformats-officedocument.presentationml.slide+xml"/>
  <Override PartName="/ppt/slides/slide66.xml" ContentType="application/vnd.openxmlformats-officedocument.presentationml.slide+xml"/>
  <Override PartName="/ppt/slides/slide75.xml" ContentType="application/vnd.openxmlformats-officedocument.presentationml.slide+xml"/>
  <Override PartName="/ppt/slides/slide86.xml" ContentType="application/vnd.openxmlformats-officedocument.presentationml.slide+xml"/>
  <Override PartName="/ppt/slides/slide95.xml" ContentType="application/vnd.openxmlformats-officedocument.presentationml.slide+xml"/>
  <Override PartName="/ppt/slides/slide103.xml" ContentType="application/vnd.openxmlformats-officedocument.presentationml.slide+xml"/>
  <Override PartName="/ppt/slides/slide105.xml" ContentType="application/vnd.openxmlformats-officedocument.presentationml.slide+xml"/>
  <Override PartName="/ppt/slides/slide114.xml" ContentType="application/vnd.openxmlformats-officedocument.presentationml.slide+xml"/>
  <Override PartName="/ppt/slideLayouts/slideLayout7.xml" ContentType="application/vnd.openxmlformats-officedocument.presentationml.slideLayout+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slides/slide46.xml" ContentType="application/vnd.openxmlformats-officedocument.presentationml.slide+xml"/>
  <Override PartName="/ppt/slides/slide55.xml" ContentType="application/vnd.openxmlformats-officedocument.presentationml.slide+xml"/>
  <Override PartName="/ppt/slides/slide64.xml" ContentType="application/vnd.openxmlformats-officedocument.presentationml.slide+xml"/>
  <Override PartName="/ppt/slides/slide73.xml" ContentType="application/vnd.openxmlformats-officedocument.presentationml.slide+xml"/>
  <Override PartName="/ppt/slides/slide84.xml" ContentType="application/vnd.openxmlformats-officedocument.presentationml.slide+xml"/>
  <Override PartName="/ppt/slides/slide93.xml" ContentType="application/vnd.openxmlformats-officedocument.presentationml.slide+xml"/>
  <Override PartName="/ppt/slides/slide101.xml" ContentType="application/vnd.openxmlformats-officedocument.presentationml.slide+xml"/>
  <Override PartName="/ppt/slides/slide112.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Override PartName="/ppt/slides/slide53.xml" ContentType="application/vnd.openxmlformats-officedocument.presentationml.slide+xml"/>
  <Override PartName="/ppt/slides/slide62.xml" ContentType="application/vnd.openxmlformats-officedocument.presentationml.slide+xml"/>
  <Override PartName="/ppt/slides/slide71.xml" ContentType="application/vnd.openxmlformats-officedocument.presentationml.slide+xml"/>
  <Override PartName="/ppt/slides/slide80.xml" ContentType="application/vnd.openxmlformats-officedocument.presentationml.slide+xml"/>
  <Override PartName="/ppt/slides/slide82.xml" ContentType="application/vnd.openxmlformats-officedocument.presentationml.slide+xml"/>
  <Override PartName="/ppt/slides/slide91.xml" ContentType="application/vnd.openxmlformats-officedocument.presentationml.slide+xml"/>
  <Override PartName="/ppt/slides/slide110.xml" ContentType="application/vnd.openxmlformats-officedocument.presentationml.slide+xml"/>
  <Override PartName="/ppt/slideLayouts/slideLayout3.xml" ContentType="application/vnd.openxmlformats-officedocument.presentationml.slideLayout+xml"/>
  <Default Extension="jpeg" ContentType="image/jpeg"/>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51.xml" ContentType="application/vnd.openxmlformats-officedocument.presentationml.slide+xml"/>
  <Override PartName="/ppt/slides/slide60.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Default Extension="wdp" ContentType="image/vnd.ms-photo"/>
  <Override PartName="/ppt/slideLayouts/slideLayout10.xml" ContentType="application/vnd.openxmlformats-officedocument.presentationml.slideLayout+xml"/>
  <Override PartName="/ppt/slides/slide89.xml" ContentType="application/vnd.openxmlformats-officedocument.presentationml.slide+xml"/>
  <Override PartName="/ppt/slides/slide98.xml" ContentType="application/vnd.openxmlformats-officedocument.presentationml.slide+xml"/>
  <Override PartName="/ppt/slides/slide108.xml" ContentType="application/vnd.openxmlformats-officedocument.presentationml.slide+xml"/>
  <Override PartName="/ppt/slides/slide8.xml" ContentType="application/vnd.openxmlformats-officedocument.presentationml.slide+xml"/>
  <Override PartName="/ppt/slides/slide49.xml" ContentType="application/vnd.openxmlformats-officedocument.presentationml.slide+xml"/>
  <Override PartName="/ppt/slides/slide69.xml" ContentType="application/vnd.openxmlformats-officedocument.presentationml.slide+xml"/>
  <Override PartName="/ppt/slides/slide78.xml" ContentType="application/vnd.openxmlformats-officedocument.presentationml.slide+xml"/>
  <Override PartName="/ppt/slides/slide87.xml" ContentType="application/vnd.openxmlformats-officedocument.presentationml.slide+xml"/>
  <Override PartName="/ppt/slides/slide96.xml" ContentType="application/vnd.openxmlformats-officedocument.presentationml.slide+xml"/>
  <Override PartName="/ppt/slides/slide106.xml" ContentType="application/vnd.openxmlformats-officedocument.presentationml.slide+xml"/>
  <Override PartName="/ppt/slides/slide115.xml" ContentType="application/vnd.openxmlformats-officedocument.presentationml.slide+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s/slide56.xml" ContentType="application/vnd.openxmlformats-officedocument.presentationml.slide+xml"/>
  <Override PartName="/ppt/slides/slide67.xml" ContentType="application/vnd.openxmlformats-officedocument.presentationml.slide+xml"/>
  <Override PartName="/ppt/slides/slide85.xml" ContentType="application/vnd.openxmlformats-officedocument.presentationml.slide+xml"/>
  <Override PartName="/ppt/slides/slide104.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27.xml" ContentType="application/vnd.openxmlformats-officedocument.presentationml.slide+xml"/>
  <Override PartName="/ppt/slides/slide45.xml" ContentType="application/vnd.openxmlformats-officedocument.presentationml.slide+xml"/>
  <Override PartName="/ppt/slides/slide74.xml" ContentType="application/vnd.openxmlformats-officedocument.presentationml.slide+xml"/>
  <Override PartName="/ppt/slides/slide92.xml" ContentType="application/vnd.openxmlformats-officedocument.presentationml.slide+xml"/>
  <Override PartName="/ppt/slides/slide111.xml" ContentType="application/vnd.openxmlformats-officedocument.presentationml.slide+xml"/>
  <Override PartName="/ppt/slideLayouts/slideLayout4.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34.xml" ContentType="application/vnd.openxmlformats-officedocument.presentationml.slide+xml"/>
  <Override PartName="/ppt/slides/slide52.xml" ContentType="application/vnd.openxmlformats-officedocument.presentationml.slide+xml"/>
  <Override PartName="/ppt/slides/slide63.xml" ContentType="application/vnd.openxmlformats-officedocument.presentationml.slide+xml"/>
  <Override PartName="/ppt/slides/slide81.xml" ContentType="application/vnd.openxmlformats-officedocument.presentationml.slide+xml"/>
  <Override PartName="/ppt/slides/slide100.xml" ContentType="application/vnd.openxmlformats-officedocument.presentationml.slide+xml"/>
  <Default Extension="rels" ContentType="application/vnd.openxmlformats-package.relationships+xml"/>
  <Override PartName="/ppt/slides/slide23.xml" ContentType="application/vnd.openxmlformats-officedocument.presentationml.slide+xml"/>
  <Override PartName="/ppt/slides/slide41.xml" ContentType="application/vnd.openxmlformats-officedocument.presentationml.slide+xml"/>
  <Override PartName="/ppt/slides/slide70.xml" ContentType="application/vnd.openxmlformats-officedocument.presentationml.slide+xml"/>
  <Override PartName="/ppt/slides/slide12.xml" ContentType="application/vnd.openxmlformats-officedocument.presentationml.slide+xml"/>
  <Override PartName="/ppt/slides/slide30.xml" ContentType="application/vnd.openxmlformats-officedocument.presentationml.slide+xml"/>
  <Override PartName="/ppt/slideLayouts/slideLayout11.xml" ContentType="application/vnd.openxmlformats-officedocument.presentationml.slideLayout+xml"/>
  <Override PartName="/ppt/slides/slide79.xml" ContentType="application/vnd.openxmlformats-officedocument.presentationml.slide+xml"/>
  <Override PartName="/ppt/slides/slide109.xml" ContentType="application/vnd.openxmlformats-officedocument.presentationml.slide+xml"/>
  <Override PartName="/ppt/slides/slide7.xml" ContentType="application/vnd.openxmlformats-officedocument.presentationml.slide+xml"/>
  <Override PartName="/ppt/slides/slide68.xml" ContentType="application/vnd.openxmlformats-officedocument.presentationml.slide+xml"/>
  <Override PartName="/ppt/slides/slide97.xml" ContentType="application/vnd.openxmlformats-officedocument.presentationml.slide+xml"/>
  <Override PartName="/ppt/slideLayouts/slideLayout9.xml" ContentType="application/vnd.openxmlformats-officedocument.presentationml.slide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7"/>
  </p:notesMasterIdLst>
  <p:sldIdLst>
    <p:sldId id="256" r:id="rId2"/>
    <p:sldId id="257" r:id="rId3"/>
    <p:sldId id="258" r:id="rId4"/>
    <p:sldId id="259" r:id="rId5"/>
    <p:sldId id="260" r:id="rId6"/>
    <p:sldId id="261" r:id="rId7"/>
    <p:sldId id="262" r:id="rId8"/>
    <p:sldId id="271" r:id="rId9"/>
    <p:sldId id="272" r:id="rId10"/>
    <p:sldId id="264" r:id="rId11"/>
    <p:sldId id="265" r:id="rId12"/>
    <p:sldId id="266" r:id="rId13"/>
    <p:sldId id="267" r:id="rId14"/>
    <p:sldId id="273" r:id="rId15"/>
    <p:sldId id="274" r:id="rId16"/>
    <p:sldId id="275" r:id="rId17"/>
    <p:sldId id="276" r:id="rId18"/>
    <p:sldId id="277" r:id="rId19"/>
    <p:sldId id="278" r:id="rId20"/>
    <p:sldId id="279" r:id="rId21"/>
    <p:sldId id="280" r:id="rId22"/>
    <p:sldId id="281" r:id="rId23"/>
    <p:sldId id="282" r:id="rId24"/>
    <p:sldId id="283" r:id="rId25"/>
    <p:sldId id="284" r:id="rId26"/>
    <p:sldId id="285" r:id="rId27"/>
    <p:sldId id="286" r:id="rId28"/>
    <p:sldId id="287" r:id="rId29"/>
    <p:sldId id="288" r:id="rId30"/>
    <p:sldId id="289" r:id="rId31"/>
    <p:sldId id="290" r:id="rId32"/>
    <p:sldId id="310" r:id="rId33"/>
    <p:sldId id="291" r:id="rId34"/>
    <p:sldId id="292" r:id="rId35"/>
    <p:sldId id="293" r:id="rId36"/>
    <p:sldId id="294" r:id="rId37"/>
    <p:sldId id="295" r:id="rId38"/>
    <p:sldId id="311" r:id="rId39"/>
    <p:sldId id="297" r:id="rId40"/>
    <p:sldId id="298" r:id="rId41"/>
    <p:sldId id="312" r:id="rId42"/>
    <p:sldId id="299" r:id="rId43"/>
    <p:sldId id="300" r:id="rId44"/>
    <p:sldId id="301" r:id="rId45"/>
    <p:sldId id="302" r:id="rId46"/>
    <p:sldId id="303" r:id="rId47"/>
    <p:sldId id="304" r:id="rId48"/>
    <p:sldId id="313" r:id="rId49"/>
    <p:sldId id="305" r:id="rId50"/>
    <p:sldId id="306" r:id="rId51"/>
    <p:sldId id="307" r:id="rId52"/>
    <p:sldId id="308" r:id="rId53"/>
    <p:sldId id="309" r:id="rId54"/>
    <p:sldId id="314" r:id="rId55"/>
    <p:sldId id="315" r:id="rId56"/>
    <p:sldId id="316" r:id="rId57"/>
    <p:sldId id="317" r:id="rId58"/>
    <p:sldId id="318" r:id="rId59"/>
    <p:sldId id="319" r:id="rId60"/>
    <p:sldId id="320" r:id="rId61"/>
    <p:sldId id="321" r:id="rId62"/>
    <p:sldId id="322" r:id="rId63"/>
    <p:sldId id="323" r:id="rId64"/>
    <p:sldId id="324" r:id="rId65"/>
    <p:sldId id="325" r:id="rId66"/>
    <p:sldId id="326" r:id="rId67"/>
    <p:sldId id="327" r:id="rId68"/>
    <p:sldId id="328" r:id="rId69"/>
    <p:sldId id="329" r:id="rId70"/>
    <p:sldId id="330" r:id="rId71"/>
    <p:sldId id="331" r:id="rId72"/>
    <p:sldId id="332" r:id="rId73"/>
    <p:sldId id="333" r:id="rId74"/>
    <p:sldId id="334" r:id="rId75"/>
    <p:sldId id="335" r:id="rId76"/>
    <p:sldId id="336" r:id="rId77"/>
    <p:sldId id="337" r:id="rId78"/>
    <p:sldId id="338" r:id="rId79"/>
    <p:sldId id="339" r:id="rId80"/>
    <p:sldId id="340" r:id="rId81"/>
    <p:sldId id="341" r:id="rId82"/>
    <p:sldId id="342" r:id="rId83"/>
    <p:sldId id="343" r:id="rId84"/>
    <p:sldId id="344" r:id="rId85"/>
    <p:sldId id="345" r:id="rId86"/>
    <p:sldId id="346" r:id="rId87"/>
    <p:sldId id="347" r:id="rId88"/>
    <p:sldId id="348" r:id="rId89"/>
    <p:sldId id="349" r:id="rId90"/>
    <p:sldId id="350" r:id="rId91"/>
    <p:sldId id="351" r:id="rId92"/>
    <p:sldId id="352" r:id="rId93"/>
    <p:sldId id="353" r:id="rId94"/>
    <p:sldId id="354" r:id="rId95"/>
    <p:sldId id="355" r:id="rId96"/>
    <p:sldId id="356" r:id="rId97"/>
    <p:sldId id="357" r:id="rId98"/>
    <p:sldId id="358" r:id="rId99"/>
    <p:sldId id="359" r:id="rId100"/>
    <p:sldId id="363" r:id="rId101"/>
    <p:sldId id="364" r:id="rId102"/>
    <p:sldId id="365" r:id="rId103"/>
    <p:sldId id="366" r:id="rId104"/>
    <p:sldId id="367" r:id="rId105"/>
    <p:sldId id="368" r:id="rId106"/>
    <p:sldId id="369" r:id="rId107"/>
    <p:sldId id="370" r:id="rId108"/>
    <p:sldId id="371" r:id="rId109"/>
    <p:sldId id="360" r:id="rId110"/>
    <p:sldId id="361" r:id="rId111"/>
    <p:sldId id="362" r:id="rId112"/>
    <p:sldId id="372" r:id="rId113"/>
    <p:sldId id="373" r:id="rId114"/>
    <p:sldId id="374" r:id="rId115"/>
    <p:sldId id="375" r:id="rId11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 xmlns:p14="http://schemas.microsoft.com/office/powerpoint/2010/main" val="0"/>
    </p:ext>
    <p:ext uri="{D31A062A-798A-4329-ABDD-BBA856620510}">
      <p14:defaultImageDpi xmlns=""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61" d="100"/>
          <a:sy n="61" d="100"/>
        </p:scale>
        <p:origin x="-1542" y="-78"/>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notesViewPr>
    <p:cSldViewPr snapToGrid="0" snapToObjects="1">
      <p:cViewPr>
        <p:scale>
          <a:sx n="81" d="100"/>
          <a:sy n="81" d="100"/>
        </p:scale>
        <p:origin x="-3312" y="40"/>
      </p:cViewPr>
      <p:guideLst>
        <p:guide orient="horz" pos="2880"/>
        <p:guide pos="2160"/>
      </p:guideLst>
    </p:cSldViewPr>
  </p:notesViewPr>
  <p:gridSpacing cx="73736200" cy="7373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notesMaster" Target="notesMasters/notesMaster1.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slide" Target="slides/slide89.xml"/><Relationship Id="rId95" Type="http://schemas.openxmlformats.org/officeDocument/2006/relationships/slide" Target="slides/slide9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13" Type="http://schemas.openxmlformats.org/officeDocument/2006/relationships/slide" Target="slides/slide112.xml"/><Relationship Id="rId11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slide" Target="slides/slide102.xml"/><Relationship Id="rId108" Type="http://schemas.openxmlformats.org/officeDocument/2006/relationships/slide" Target="slides/slide107.xml"/><Relationship Id="rId116" Type="http://schemas.openxmlformats.org/officeDocument/2006/relationships/slide" Target="slides/slide11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11" Type="http://schemas.openxmlformats.org/officeDocument/2006/relationships/slide" Target="slides/slide11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slide" Target="slides/slide105.xml"/><Relationship Id="rId114" Type="http://schemas.openxmlformats.org/officeDocument/2006/relationships/slide" Target="slides/slide113.xml"/><Relationship Id="rId119"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80557AB-7308-2E4F-AD62-09CE21EE6948}" type="datetimeFigureOut">
              <a:rPr lang="en-US" smtClean="0"/>
              <a:pPr/>
              <a:t>2/3/2025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89C4EB2-5975-3741-898A-A60BC42021B5}" type="slidenum">
              <a:rPr lang="en-US" smtClean="0"/>
              <a:pPr/>
              <a:t>‹#›</a:t>
            </a:fld>
            <a:endParaRPr lang="en-US"/>
          </a:p>
        </p:txBody>
      </p:sp>
    </p:spTree>
    <p:extLst>
      <p:ext uri="{BB962C8B-B14F-4D97-AF65-F5344CB8AC3E}">
        <p14:creationId xmlns="" xmlns:p14="http://schemas.microsoft.com/office/powerpoint/2010/main" val="3576121915"/>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GB"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smtClean="0"/>
              <a:t>Click to edit Master subtitle style</a:t>
            </a:r>
            <a:endParaRPr lang="en-US"/>
          </a:p>
        </p:txBody>
      </p:sp>
      <p:sp>
        <p:nvSpPr>
          <p:cNvPr id="4" name="Date Placeholder 3"/>
          <p:cNvSpPr>
            <a:spLocks noGrp="1"/>
          </p:cNvSpPr>
          <p:nvPr>
            <p:ph type="dt" sz="half" idx="10"/>
          </p:nvPr>
        </p:nvSpPr>
        <p:spPr/>
        <p:txBody>
          <a:bodyPr/>
          <a:lstStyle/>
          <a:p>
            <a:fld id="{5632AFBB-0508-DA40-834D-4B67B68ED452}" type="datetimeFigureOut">
              <a:rPr lang="en-US" smtClean="0"/>
              <a:pPr/>
              <a:t>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B4E7B3-A9B1-624B-BD7A-6BB218505F7C}" type="slidenum">
              <a:rPr lang="en-US" smtClean="0"/>
              <a:pPr/>
              <a:t>‹#›</a:t>
            </a:fld>
            <a:endParaRPr lang="en-US"/>
          </a:p>
        </p:txBody>
      </p:sp>
    </p:spTree>
    <p:extLst>
      <p:ext uri="{BB962C8B-B14F-4D97-AF65-F5344CB8AC3E}">
        <p14:creationId xmlns="" xmlns:p14="http://schemas.microsoft.com/office/powerpoint/2010/main" val="17397204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p:txBody>
          <a:bodyPr/>
          <a:lstStyle/>
          <a:p>
            <a:fld id="{5632AFBB-0508-DA40-834D-4B67B68ED452}" type="datetimeFigureOut">
              <a:rPr lang="en-US" smtClean="0"/>
              <a:pPr/>
              <a:t>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B4E7B3-A9B1-624B-BD7A-6BB218505F7C}" type="slidenum">
              <a:rPr lang="en-US" smtClean="0"/>
              <a:pPr/>
              <a:t>‹#›</a:t>
            </a:fld>
            <a:endParaRPr lang="en-US"/>
          </a:p>
        </p:txBody>
      </p:sp>
    </p:spTree>
    <p:extLst>
      <p:ext uri="{BB962C8B-B14F-4D97-AF65-F5344CB8AC3E}">
        <p14:creationId xmlns="" xmlns:p14="http://schemas.microsoft.com/office/powerpoint/2010/main" val="42107466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GB"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p:txBody>
          <a:bodyPr/>
          <a:lstStyle/>
          <a:p>
            <a:fld id="{5632AFBB-0508-DA40-834D-4B67B68ED452}" type="datetimeFigureOut">
              <a:rPr lang="en-US" smtClean="0"/>
              <a:pPr/>
              <a:t>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B4E7B3-A9B1-624B-BD7A-6BB218505F7C}" type="slidenum">
              <a:rPr lang="en-US" smtClean="0"/>
              <a:pPr/>
              <a:t>‹#›</a:t>
            </a:fld>
            <a:endParaRPr lang="en-US"/>
          </a:p>
        </p:txBody>
      </p:sp>
    </p:spTree>
    <p:extLst>
      <p:ext uri="{BB962C8B-B14F-4D97-AF65-F5344CB8AC3E}">
        <p14:creationId xmlns="" xmlns:p14="http://schemas.microsoft.com/office/powerpoint/2010/main" val="37765225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idx="1"/>
          </p:nvPr>
        </p:nvSpPr>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p:txBody>
          <a:bodyPr/>
          <a:lstStyle/>
          <a:p>
            <a:fld id="{5632AFBB-0508-DA40-834D-4B67B68ED452}" type="datetimeFigureOut">
              <a:rPr lang="en-US" smtClean="0"/>
              <a:pPr/>
              <a:t>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B4E7B3-A9B1-624B-BD7A-6BB218505F7C}" type="slidenum">
              <a:rPr lang="en-US" smtClean="0"/>
              <a:pPr/>
              <a:t>‹#›</a:t>
            </a:fld>
            <a:endParaRPr lang="en-US"/>
          </a:p>
        </p:txBody>
      </p:sp>
    </p:spTree>
    <p:extLst>
      <p:ext uri="{BB962C8B-B14F-4D97-AF65-F5344CB8AC3E}">
        <p14:creationId xmlns="" xmlns:p14="http://schemas.microsoft.com/office/powerpoint/2010/main" val="11052915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GB"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smtClean="0"/>
              <a:t>Click to edit Master text styles</a:t>
            </a:r>
          </a:p>
        </p:txBody>
      </p:sp>
      <p:sp>
        <p:nvSpPr>
          <p:cNvPr id="4" name="Date Placeholder 3"/>
          <p:cNvSpPr>
            <a:spLocks noGrp="1"/>
          </p:cNvSpPr>
          <p:nvPr>
            <p:ph type="dt" sz="half" idx="10"/>
          </p:nvPr>
        </p:nvSpPr>
        <p:spPr/>
        <p:txBody>
          <a:bodyPr/>
          <a:lstStyle/>
          <a:p>
            <a:fld id="{5632AFBB-0508-DA40-834D-4B67B68ED452}" type="datetimeFigureOut">
              <a:rPr lang="en-US" smtClean="0"/>
              <a:pPr/>
              <a:t>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B4E7B3-A9B1-624B-BD7A-6BB218505F7C}" type="slidenum">
              <a:rPr lang="en-US" smtClean="0"/>
              <a:pPr/>
              <a:t>‹#›</a:t>
            </a:fld>
            <a:endParaRPr lang="en-US"/>
          </a:p>
        </p:txBody>
      </p:sp>
    </p:spTree>
    <p:extLst>
      <p:ext uri="{BB962C8B-B14F-4D97-AF65-F5344CB8AC3E}">
        <p14:creationId xmlns="" xmlns:p14="http://schemas.microsoft.com/office/powerpoint/2010/main" val="34295148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Date Placeholder 4"/>
          <p:cNvSpPr>
            <a:spLocks noGrp="1"/>
          </p:cNvSpPr>
          <p:nvPr>
            <p:ph type="dt" sz="half" idx="10"/>
          </p:nvPr>
        </p:nvSpPr>
        <p:spPr/>
        <p:txBody>
          <a:bodyPr/>
          <a:lstStyle/>
          <a:p>
            <a:fld id="{5632AFBB-0508-DA40-834D-4B67B68ED452}" type="datetimeFigureOut">
              <a:rPr lang="en-US" smtClean="0"/>
              <a:pPr/>
              <a:t>2/3/2025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B4E7B3-A9B1-624B-BD7A-6BB218505F7C}" type="slidenum">
              <a:rPr lang="en-US" smtClean="0"/>
              <a:pPr/>
              <a:t>‹#›</a:t>
            </a:fld>
            <a:endParaRPr lang="en-US"/>
          </a:p>
        </p:txBody>
      </p:sp>
    </p:spTree>
    <p:extLst>
      <p:ext uri="{BB962C8B-B14F-4D97-AF65-F5344CB8AC3E}">
        <p14:creationId xmlns="" xmlns:p14="http://schemas.microsoft.com/office/powerpoint/2010/main" val="719408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7" name="Date Placeholder 6"/>
          <p:cNvSpPr>
            <a:spLocks noGrp="1"/>
          </p:cNvSpPr>
          <p:nvPr>
            <p:ph type="dt" sz="half" idx="10"/>
          </p:nvPr>
        </p:nvSpPr>
        <p:spPr/>
        <p:txBody>
          <a:bodyPr/>
          <a:lstStyle/>
          <a:p>
            <a:fld id="{5632AFBB-0508-DA40-834D-4B67B68ED452}" type="datetimeFigureOut">
              <a:rPr lang="en-US" smtClean="0"/>
              <a:pPr/>
              <a:t>2/3/2025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EB4E7B3-A9B1-624B-BD7A-6BB218505F7C}" type="slidenum">
              <a:rPr lang="en-US" smtClean="0"/>
              <a:pPr/>
              <a:t>‹#›</a:t>
            </a:fld>
            <a:endParaRPr lang="en-US"/>
          </a:p>
        </p:txBody>
      </p:sp>
    </p:spTree>
    <p:extLst>
      <p:ext uri="{BB962C8B-B14F-4D97-AF65-F5344CB8AC3E}">
        <p14:creationId xmlns="" xmlns:p14="http://schemas.microsoft.com/office/powerpoint/2010/main" val="34274695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Date Placeholder 2"/>
          <p:cNvSpPr>
            <a:spLocks noGrp="1"/>
          </p:cNvSpPr>
          <p:nvPr>
            <p:ph type="dt" sz="half" idx="10"/>
          </p:nvPr>
        </p:nvSpPr>
        <p:spPr/>
        <p:txBody>
          <a:bodyPr/>
          <a:lstStyle/>
          <a:p>
            <a:fld id="{5632AFBB-0508-DA40-834D-4B67B68ED452}" type="datetimeFigureOut">
              <a:rPr lang="en-US" smtClean="0"/>
              <a:pPr/>
              <a:t>2/3/2025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EB4E7B3-A9B1-624B-BD7A-6BB218505F7C}" type="slidenum">
              <a:rPr lang="en-US" smtClean="0"/>
              <a:pPr/>
              <a:t>‹#›</a:t>
            </a:fld>
            <a:endParaRPr lang="en-US"/>
          </a:p>
        </p:txBody>
      </p:sp>
    </p:spTree>
    <p:extLst>
      <p:ext uri="{BB962C8B-B14F-4D97-AF65-F5344CB8AC3E}">
        <p14:creationId xmlns="" xmlns:p14="http://schemas.microsoft.com/office/powerpoint/2010/main" val="32148750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32AFBB-0508-DA40-834D-4B67B68ED452}" type="datetimeFigureOut">
              <a:rPr lang="en-US" smtClean="0"/>
              <a:pPr/>
              <a:t>2/3/2025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EB4E7B3-A9B1-624B-BD7A-6BB218505F7C}" type="slidenum">
              <a:rPr lang="en-US" smtClean="0"/>
              <a:pPr/>
              <a:t>‹#›</a:t>
            </a:fld>
            <a:endParaRPr lang="en-US"/>
          </a:p>
        </p:txBody>
      </p:sp>
    </p:spTree>
    <p:extLst>
      <p:ext uri="{BB962C8B-B14F-4D97-AF65-F5344CB8AC3E}">
        <p14:creationId xmlns="" xmlns:p14="http://schemas.microsoft.com/office/powerpoint/2010/main" val="38158571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GB"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5" name="Date Placeholder 4"/>
          <p:cNvSpPr>
            <a:spLocks noGrp="1"/>
          </p:cNvSpPr>
          <p:nvPr>
            <p:ph type="dt" sz="half" idx="10"/>
          </p:nvPr>
        </p:nvSpPr>
        <p:spPr/>
        <p:txBody>
          <a:bodyPr/>
          <a:lstStyle/>
          <a:p>
            <a:fld id="{5632AFBB-0508-DA40-834D-4B67B68ED452}" type="datetimeFigureOut">
              <a:rPr lang="en-US" smtClean="0"/>
              <a:pPr/>
              <a:t>2/3/2025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B4E7B3-A9B1-624B-BD7A-6BB218505F7C}" type="slidenum">
              <a:rPr lang="en-US" smtClean="0"/>
              <a:pPr/>
              <a:t>‹#›</a:t>
            </a:fld>
            <a:endParaRPr lang="en-US"/>
          </a:p>
        </p:txBody>
      </p:sp>
    </p:spTree>
    <p:extLst>
      <p:ext uri="{BB962C8B-B14F-4D97-AF65-F5344CB8AC3E}">
        <p14:creationId xmlns="" xmlns:p14="http://schemas.microsoft.com/office/powerpoint/2010/main" val="16362029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GB"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5" name="Date Placeholder 4"/>
          <p:cNvSpPr>
            <a:spLocks noGrp="1"/>
          </p:cNvSpPr>
          <p:nvPr>
            <p:ph type="dt" sz="half" idx="10"/>
          </p:nvPr>
        </p:nvSpPr>
        <p:spPr/>
        <p:txBody>
          <a:bodyPr/>
          <a:lstStyle/>
          <a:p>
            <a:fld id="{5632AFBB-0508-DA40-834D-4B67B68ED452}" type="datetimeFigureOut">
              <a:rPr lang="en-US" smtClean="0"/>
              <a:pPr/>
              <a:t>2/3/2025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B4E7B3-A9B1-624B-BD7A-6BB218505F7C}" type="slidenum">
              <a:rPr lang="en-US" smtClean="0"/>
              <a:pPr/>
              <a:t>‹#›</a:t>
            </a:fld>
            <a:endParaRPr lang="en-US"/>
          </a:p>
        </p:txBody>
      </p:sp>
    </p:spTree>
    <p:extLst>
      <p:ext uri="{BB962C8B-B14F-4D97-AF65-F5344CB8AC3E}">
        <p14:creationId xmlns="" xmlns:p14="http://schemas.microsoft.com/office/powerpoint/2010/main" val="36415768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GB"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632AFBB-0508-DA40-834D-4B67B68ED452}" type="datetimeFigureOut">
              <a:rPr lang="en-US" smtClean="0"/>
              <a:pPr/>
              <a:t>2/3/2025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EB4E7B3-A9B1-624B-BD7A-6BB218505F7C}" type="slidenum">
              <a:rPr lang="en-US" smtClean="0"/>
              <a:pPr/>
              <a:t>‹#›</a:t>
            </a:fld>
            <a:endParaRPr lang="en-US"/>
          </a:p>
        </p:txBody>
      </p:sp>
    </p:spTree>
    <p:extLst>
      <p:ext uri="{BB962C8B-B14F-4D97-AF65-F5344CB8AC3E}">
        <p14:creationId xmlns="" xmlns:p14="http://schemas.microsoft.com/office/powerpoint/2010/main" val="26060570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9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9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Building Construction Practice</a:t>
            </a:r>
            <a:endParaRPr lang="en-US" dirty="0"/>
          </a:p>
        </p:txBody>
      </p:sp>
      <p:sp>
        <p:nvSpPr>
          <p:cNvPr id="3" name="Subtitle 2"/>
          <p:cNvSpPr>
            <a:spLocks noGrp="1"/>
          </p:cNvSpPr>
          <p:nvPr>
            <p:ph type="subTitle" idx="1"/>
          </p:nvPr>
        </p:nvSpPr>
        <p:spPr/>
        <p:txBody>
          <a:bodyPr/>
          <a:lstStyle/>
          <a:p>
            <a:r>
              <a:rPr lang="en-US" dirty="0" smtClean="0"/>
              <a:t>Section A</a:t>
            </a:r>
            <a:endParaRPr lang="en-US" dirty="0"/>
          </a:p>
        </p:txBody>
      </p:sp>
    </p:spTree>
    <p:extLst>
      <p:ext uri="{BB962C8B-B14F-4D97-AF65-F5344CB8AC3E}">
        <p14:creationId xmlns="" xmlns:p14="http://schemas.microsoft.com/office/powerpoint/2010/main" val="30169214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66036"/>
            <a:ext cx="8229600" cy="5560128"/>
          </a:xfrm>
        </p:spPr>
        <p:txBody>
          <a:bodyPr>
            <a:normAutofit/>
          </a:bodyPr>
          <a:lstStyle/>
          <a:p>
            <a:pPr algn="just"/>
            <a:r>
              <a:rPr lang="en-US" b="1" dirty="0" smtClean="0"/>
              <a:t>Absence of a Skeleton Framework:</a:t>
            </a:r>
            <a:endParaRPr lang="en-US" dirty="0" smtClean="0"/>
          </a:p>
          <a:p>
            <a:pPr marL="620713" indent="0" algn="just">
              <a:buNone/>
            </a:pPr>
            <a:r>
              <a:rPr lang="en-US" dirty="0" smtClean="0"/>
              <a:t>Unlike framed structures, there is no independent beam-column arrangement. The walls directly transmit the loads to the foundation.</a:t>
            </a:r>
          </a:p>
          <a:p>
            <a:pPr marL="0" indent="0" algn="just">
              <a:buNone/>
            </a:pPr>
            <a:endParaRPr lang="en-US" dirty="0" smtClean="0"/>
          </a:p>
          <a:p>
            <a:pPr algn="just"/>
            <a:r>
              <a:rPr lang="en-US" b="1" dirty="0" smtClean="0"/>
              <a:t>Foundation:</a:t>
            </a:r>
          </a:p>
          <a:p>
            <a:pPr marL="620713" indent="0" algn="just">
              <a:buNone/>
            </a:pPr>
            <a:r>
              <a:rPr lang="en-US" dirty="0" smtClean="0"/>
              <a:t>Usually wider and shallower than framed structures, designed to distribute the loads effectively.</a:t>
            </a:r>
          </a:p>
          <a:p>
            <a:pPr marL="620713" indent="0" algn="just">
              <a:buNone/>
            </a:pPr>
            <a:endParaRPr lang="en-US" dirty="0"/>
          </a:p>
        </p:txBody>
      </p:sp>
    </p:spTree>
    <p:extLst>
      <p:ext uri="{BB962C8B-B14F-4D97-AF65-F5344CB8AC3E}">
        <p14:creationId xmlns="" xmlns:p14="http://schemas.microsoft.com/office/powerpoint/2010/main" val="1386856759"/>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Flooring</a:t>
            </a:r>
            <a:endParaRPr lang="en-IN" dirty="0"/>
          </a:p>
        </p:txBody>
      </p:sp>
      <p:sp>
        <p:nvSpPr>
          <p:cNvPr id="3" name="Content Placeholder 2"/>
          <p:cNvSpPr>
            <a:spLocks noGrp="1"/>
          </p:cNvSpPr>
          <p:nvPr>
            <p:ph idx="1"/>
          </p:nvPr>
        </p:nvSpPr>
        <p:spPr/>
        <p:txBody>
          <a:bodyPr/>
          <a:lstStyle/>
          <a:p>
            <a:pPr marL="0" indent="0" algn="just">
              <a:buNone/>
            </a:pPr>
            <a:r>
              <a:rPr lang="en-IN" dirty="0" smtClean="0"/>
              <a:t>Flooring is a fundamental element in building construction, serving both functional and aesthetic purposes. At its most basic, flooring is the finished surface of a building’s interior on which people walk, and it plays several critical roles:</a:t>
            </a:r>
            <a:endParaRPr lang="en-IN" dirty="0"/>
          </a:p>
        </p:txBody>
      </p:sp>
    </p:spTree>
  </p:cSld>
  <p:clrMapOvr>
    <a:masterClrMapping/>
  </p:clrMapOvr>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smtClean="0"/>
              <a:t>Structural </a:t>
            </a:r>
            <a:r>
              <a:rPr lang="en-IN" b="1" dirty="0" smtClean="0"/>
              <a:t>Support</a:t>
            </a:r>
            <a:endParaRPr lang="en-IN" dirty="0"/>
          </a:p>
        </p:txBody>
      </p:sp>
      <p:sp>
        <p:nvSpPr>
          <p:cNvPr id="3" name="Content Placeholder 2"/>
          <p:cNvSpPr>
            <a:spLocks noGrp="1"/>
          </p:cNvSpPr>
          <p:nvPr>
            <p:ph idx="1"/>
          </p:nvPr>
        </p:nvSpPr>
        <p:spPr>
          <a:xfrm>
            <a:off x="457200" y="1600200"/>
            <a:ext cx="8229600" cy="4955583"/>
          </a:xfrm>
        </p:spPr>
        <p:txBody>
          <a:bodyPr>
            <a:normAutofit fontScale="92500" lnSpcReduction="20000"/>
          </a:bodyPr>
          <a:lstStyle/>
          <a:p>
            <a:pPr algn="just">
              <a:buNone/>
            </a:pPr>
            <a:r>
              <a:rPr lang="en-IN" b="1" dirty="0" smtClean="0"/>
              <a:t>Load Bearing</a:t>
            </a:r>
            <a:endParaRPr lang="en-IN" b="1" dirty="0" smtClean="0"/>
          </a:p>
          <a:p>
            <a:pPr marL="0" indent="0" algn="just">
              <a:buNone/>
            </a:pPr>
            <a:r>
              <a:rPr lang="en-IN" dirty="0" smtClean="0"/>
              <a:t>The </a:t>
            </a:r>
            <a:r>
              <a:rPr lang="en-IN" dirty="0" smtClean="0"/>
              <a:t>floor must support the weight of occupants, furniture, and other loads. In structural systems, floors are designed to carry both permanent loads (the weight of the floor itself and fixed fixtures) and live loads (moving or temporary loads such as people and movable objects).</a:t>
            </a:r>
          </a:p>
          <a:p>
            <a:pPr algn="just">
              <a:buNone/>
            </a:pPr>
            <a:endParaRPr lang="en-IN" b="1" dirty="0" smtClean="0"/>
          </a:p>
          <a:p>
            <a:pPr algn="just">
              <a:buNone/>
            </a:pPr>
            <a:r>
              <a:rPr lang="en-IN" b="1" dirty="0" smtClean="0"/>
              <a:t>Types </a:t>
            </a:r>
            <a:r>
              <a:rPr lang="en-IN" b="1" dirty="0" smtClean="0"/>
              <a:t>of Structural Floors:</a:t>
            </a:r>
            <a:endParaRPr lang="en-IN" dirty="0" smtClean="0"/>
          </a:p>
          <a:p>
            <a:pPr algn="just"/>
            <a:r>
              <a:rPr lang="en-IN" b="1" dirty="0" smtClean="0"/>
              <a:t>Cast-in-Place Concrete Floors:</a:t>
            </a:r>
            <a:r>
              <a:rPr lang="en-IN" dirty="0" smtClean="0"/>
              <a:t> Poured on site, these offer durability, fire resistance, and sound insulation.</a:t>
            </a:r>
          </a:p>
          <a:p>
            <a:pPr algn="just"/>
            <a:endParaRPr lang="en-IN" dirty="0"/>
          </a:p>
        </p:txBody>
      </p:sp>
    </p:spTree>
  </p:cSld>
  <p:clrMapOvr>
    <a:masterClrMapping/>
  </p:clrMapOvr>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697424"/>
            <a:ext cx="8229600" cy="5428739"/>
          </a:xfrm>
        </p:spPr>
        <p:txBody>
          <a:bodyPr/>
          <a:lstStyle/>
          <a:p>
            <a:pPr algn="just"/>
            <a:r>
              <a:rPr lang="en-IN" b="1" dirty="0" smtClean="0"/>
              <a:t>Precast Concrete or Hollow-Core Slabs:</a:t>
            </a:r>
            <a:r>
              <a:rPr lang="en-IN" dirty="0" smtClean="0"/>
              <a:t> Manufactured off-site and assembled on-site, providing faster installation with quality control advantages</a:t>
            </a:r>
            <a:r>
              <a:rPr lang="en-IN" dirty="0" smtClean="0"/>
              <a:t>.</a:t>
            </a:r>
          </a:p>
          <a:p>
            <a:pPr algn="just"/>
            <a:r>
              <a:rPr lang="en-IN" b="1" dirty="0" smtClean="0"/>
              <a:t>Timber </a:t>
            </a:r>
            <a:r>
              <a:rPr lang="en-IN" b="1" dirty="0" smtClean="0"/>
              <a:t>or Steel Decking:</a:t>
            </a:r>
            <a:r>
              <a:rPr lang="en-IN" dirty="0" smtClean="0"/>
              <a:t> Often used in multi-story buildings where reducing weight is important.</a:t>
            </a:r>
            <a:endParaRPr lang="en-IN" dirty="0"/>
          </a:p>
        </p:txBody>
      </p:sp>
    </p:spTree>
  </p:cSld>
  <p:clrMapOvr>
    <a:masterClrMapping/>
  </p:clrMapOvr>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Layered Composition</a:t>
            </a:r>
            <a:endParaRPr lang="en-IN" dirty="0"/>
          </a:p>
        </p:txBody>
      </p:sp>
      <p:sp>
        <p:nvSpPr>
          <p:cNvPr id="3" name="Content Placeholder 2"/>
          <p:cNvSpPr>
            <a:spLocks noGrp="1"/>
          </p:cNvSpPr>
          <p:nvPr>
            <p:ph idx="1"/>
          </p:nvPr>
        </p:nvSpPr>
        <p:spPr/>
        <p:txBody>
          <a:bodyPr/>
          <a:lstStyle/>
          <a:p>
            <a:pPr marL="0" indent="0" algn="just">
              <a:buNone/>
            </a:pPr>
            <a:r>
              <a:rPr lang="en-IN" dirty="0" smtClean="0"/>
              <a:t>Flooring systems typically consist of multiple layers, each serving a specific </a:t>
            </a:r>
            <a:r>
              <a:rPr lang="en-IN" dirty="0" smtClean="0"/>
              <a:t>purpose</a:t>
            </a:r>
          </a:p>
          <a:p>
            <a:pPr marL="449263" indent="-449263"/>
            <a:r>
              <a:rPr lang="en-IN" b="1" dirty="0" smtClean="0"/>
              <a:t>Subfloor/Base</a:t>
            </a:r>
            <a:r>
              <a:rPr lang="en-IN" b="1" dirty="0" smtClean="0"/>
              <a:t>:</a:t>
            </a:r>
            <a:r>
              <a:rPr lang="en-IN" dirty="0" smtClean="0"/>
              <a:t/>
            </a:r>
            <a:br>
              <a:rPr lang="en-IN" dirty="0" smtClean="0"/>
            </a:br>
            <a:r>
              <a:rPr lang="en-IN" dirty="0" smtClean="0"/>
              <a:t>This is the structural element that provides the main support. It may be a concrete slab, wooden joists with a sheathing, or another engineered platform.</a:t>
            </a:r>
          </a:p>
          <a:p>
            <a:pPr algn="just"/>
            <a:endParaRPr lang="en-IN" dirty="0"/>
          </a:p>
        </p:txBody>
      </p:sp>
    </p:spTree>
  </p:cSld>
  <p:clrMapOvr>
    <a:masterClrMapping/>
  </p:clrMapOvr>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464949"/>
            <a:ext cx="8229600" cy="6199321"/>
          </a:xfrm>
        </p:spPr>
        <p:txBody>
          <a:bodyPr>
            <a:normAutofit fontScale="92500" lnSpcReduction="20000"/>
          </a:bodyPr>
          <a:lstStyle/>
          <a:p>
            <a:r>
              <a:rPr lang="en-IN" b="1" dirty="0" smtClean="0"/>
              <a:t>Underlayment or Intermediate Layers:</a:t>
            </a:r>
            <a:r>
              <a:rPr lang="en-IN" dirty="0" smtClean="0"/>
              <a:t/>
            </a:r>
            <a:br>
              <a:rPr lang="en-IN" dirty="0" smtClean="0"/>
            </a:br>
            <a:r>
              <a:rPr lang="en-IN" dirty="0" smtClean="0"/>
              <a:t>These layers may include insulation, </a:t>
            </a:r>
            <a:r>
              <a:rPr lang="en-IN" dirty="0" err="1" smtClean="0"/>
              <a:t>vapor</a:t>
            </a:r>
            <a:r>
              <a:rPr lang="en-IN" dirty="0" smtClean="0"/>
              <a:t> barriers, or sound-dampening materials. They serve to smooth out minor irregularities in the subfloor, control moisture, and improve thermal or acoustic performance</a:t>
            </a:r>
            <a:r>
              <a:rPr lang="en-IN" dirty="0" smtClean="0"/>
              <a:t>.</a:t>
            </a:r>
          </a:p>
          <a:p>
            <a:pPr>
              <a:buNone/>
            </a:pPr>
            <a:endParaRPr lang="en-IN" dirty="0" smtClean="0"/>
          </a:p>
          <a:p>
            <a:r>
              <a:rPr lang="en-IN" b="1" dirty="0" smtClean="0"/>
              <a:t>Finish Floor:</a:t>
            </a:r>
            <a:r>
              <a:rPr lang="en-IN" dirty="0" smtClean="0"/>
              <a:t/>
            </a:r>
            <a:br>
              <a:rPr lang="en-IN" dirty="0" smtClean="0"/>
            </a:br>
            <a:r>
              <a:rPr lang="en-IN" dirty="0" smtClean="0"/>
              <a:t>The topmost layer is the visible and </a:t>
            </a:r>
            <a:r>
              <a:rPr lang="en-IN" dirty="0" err="1" smtClean="0"/>
              <a:t>walkable</a:t>
            </a:r>
            <a:r>
              <a:rPr lang="en-IN" dirty="0" smtClean="0"/>
              <a:t> surface. It can be made of various materials such as ceramic tiles, natural stone, wood, vinyl, laminate, or carpet. The finish floor is chosen based on factors like durability, aesthetics, ease of maintenance, and suitability for the intended use of the space.</a:t>
            </a:r>
          </a:p>
          <a:p>
            <a:pPr>
              <a:buNone/>
            </a:pPr>
            <a:endParaRPr lang="en-IN" dirty="0"/>
          </a:p>
        </p:txBody>
      </p:sp>
    </p:spTree>
  </p:cSld>
  <p:clrMapOvr>
    <a:masterClrMapping/>
  </p:clrMapOvr>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dirty="0" smtClean="0"/>
              <a:t>Aesthetic and Functional Considerations</a:t>
            </a:r>
            <a:endParaRPr lang="en-IN" dirty="0"/>
          </a:p>
        </p:txBody>
      </p:sp>
      <p:sp>
        <p:nvSpPr>
          <p:cNvPr id="3" name="Content Placeholder 2"/>
          <p:cNvSpPr>
            <a:spLocks noGrp="1"/>
          </p:cNvSpPr>
          <p:nvPr>
            <p:ph idx="1"/>
          </p:nvPr>
        </p:nvSpPr>
        <p:spPr>
          <a:xfrm>
            <a:off x="457200" y="1600200"/>
            <a:ext cx="8229600" cy="4955583"/>
          </a:xfrm>
        </p:spPr>
        <p:txBody>
          <a:bodyPr>
            <a:normAutofit fontScale="85000" lnSpcReduction="20000"/>
          </a:bodyPr>
          <a:lstStyle/>
          <a:p>
            <a:r>
              <a:rPr lang="en-IN" b="1" dirty="0" smtClean="0"/>
              <a:t>Visual Appeal:</a:t>
            </a:r>
            <a:r>
              <a:rPr lang="en-IN" dirty="0" smtClean="0"/>
              <a:t/>
            </a:r>
            <a:br>
              <a:rPr lang="en-IN" dirty="0" smtClean="0"/>
            </a:br>
            <a:r>
              <a:rPr lang="en-IN" dirty="0" smtClean="0"/>
              <a:t>Flooring contributes significantly to the interior design of a space. The choice of material, </a:t>
            </a:r>
            <a:r>
              <a:rPr lang="en-IN" dirty="0" err="1" smtClean="0"/>
              <a:t>color</a:t>
            </a:r>
            <a:r>
              <a:rPr lang="en-IN" dirty="0" smtClean="0"/>
              <a:t>, and pattern can influence the overall look and feel of a room.</a:t>
            </a:r>
          </a:p>
          <a:p>
            <a:r>
              <a:rPr lang="en-IN" b="1" dirty="0" smtClean="0"/>
              <a:t>Comfort and Safety:</a:t>
            </a:r>
            <a:r>
              <a:rPr lang="en-IN" dirty="0" smtClean="0"/>
              <a:t/>
            </a:r>
            <a:br>
              <a:rPr lang="en-IN" dirty="0" smtClean="0"/>
            </a:br>
            <a:r>
              <a:rPr lang="en-IN" dirty="0" smtClean="0"/>
              <a:t>A well-designed floor not only enhances comfort but also improves safety. For example, certain floor finishes offer slip resistance, which is crucial in areas prone to moisture.</a:t>
            </a:r>
          </a:p>
          <a:p>
            <a:r>
              <a:rPr lang="en-IN" b="1" dirty="0" smtClean="0"/>
              <a:t>Thermal and Acoustic Performance:</a:t>
            </a:r>
            <a:r>
              <a:rPr lang="en-IN" dirty="0" smtClean="0"/>
              <a:t/>
            </a:r>
            <a:br>
              <a:rPr lang="en-IN" dirty="0" smtClean="0"/>
            </a:br>
            <a:r>
              <a:rPr lang="en-IN" dirty="0" smtClean="0"/>
              <a:t>Some flooring systems incorporate insulation to keep spaces warm, while acoustic </a:t>
            </a:r>
            <a:r>
              <a:rPr lang="en-IN" dirty="0" err="1" smtClean="0"/>
              <a:t>underlays</a:t>
            </a:r>
            <a:r>
              <a:rPr lang="en-IN" dirty="0" smtClean="0"/>
              <a:t> or floating floors can reduce noise transmission between levels</a:t>
            </a:r>
            <a:r>
              <a:rPr lang="en-IN" dirty="0" smtClean="0"/>
              <a:t>.</a:t>
            </a:r>
            <a:endParaRPr lang="en-IN" dirty="0" smtClean="0"/>
          </a:p>
        </p:txBody>
      </p:sp>
    </p:spTree>
  </p:cSld>
  <p:clrMapOvr>
    <a:masterClrMapping/>
  </p:clrMapOvr>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b="1" dirty="0" smtClean="0"/>
              <a:t>Installation and </a:t>
            </a:r>
            <a:r>
              <a:rPr lang="en-IN" b="1" dirty="0" smtClean="0"/>
              <a:t>Maintenance</a:t>
            </a:r>
            <a:endParaRPr lang="en-IN" dirty="0"/>
          </a:p>
        </p:txBody>
      </p:sp>
      <p:sp>
        <p:nvSpPr>
          <p:cNvPr id="3" name="Content Placeholder 2"/>
          <p:cNvSpPr>
            <a:spLocks noGrp="1"/>
          </p:cNvSpPr>
          <p:nvPr>
            <p:ph idx="1"/>
          </p:nvPr>
        </p:nvSpPr>
        <p:spPr/>
        <p:txBody>
          <a:bodyPr>
            <a:normAutofit fontScale="92500" lnSpcReduction="10000"/>
          </a:bodyPr>
          <a:lstStyle/>
          <a:p>
            <a:r>
              <a:rPr lang="en-IN" b="1" dirty="0" smtClean="0"/>
              <a:t>Preparation:</a:t>
            </a:r>
            <a:r>
              <a:rPr lang="en-IN" dirty="0" smtClean="0"/>
              <a:t/>
            </a:r>
            <a:br>
              <a:rPr lang="en-IN" dirty="0" smtClean="0"/>
            </a:br>
            <a:r>
              <a:rPr lang="en-IN" dirty="0" smtClean="0"/>
              <a:t>A properly prepared subfloor is essential. This means ensuring the surface is level, clean, and free of debris. Inadequate preparation can lead to issues like cracking or uneven surfaces.</a:t>
            </a:r>
          </a:p>
          <a:p>
            <a:r>
              <a:rPr lang="en-IN" b="1" dirty="0" smtClean="0"/>
              <a:t>Installation Techniques:</a:t>
            </a:r>
            <a:r>
              <a:rPr lang="en-IN" dirty="0" smtClean="0"/>
              <a:t/>
            </a:r>
            <a:br>
              <a:rPr lang="en-IN" dirty="0" smtClean="0"/>
            </a:br>
            <a:r>
              <a:rPr lang="en-IN" dirty="0" smtClean="0"/>
              <a:t>The method of installation varies with the material. For instance, tiles are typically set with adhesive and grouted, while wood floors might be nailed, glued, or floated over a subfloor.</a:t>
            </a:r>
          </a:p>
          <a:p>
            <a:pPr>
              <a:buNone/>
            </a:pPr>
            <a:endParaRPr lang="en-IN" dirty="0"/>
          </a:p>
        </p:txBody>
      </p:sp>
    </p:spTree>
  </p:cSld>
  <p:clrMapOvr>
    <a:masterClrMapping/>
  </p:clrMapOvr>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743920"/>
            <a:ext cx="8229600" cy="5382244"/>
          </a:xfrm>
        </p:spPr>
        <p:txBody>
          <a:bodyPr/>
          <a:lstStyle/>
          <a:p>
            <a:r>
              <a:rPr lang="en-IN" b="1" dirty="0" smtClean="0"/>
              <a:t>Long-Term Maintenance:</a:t>
            </a:r>
            <a:r>
              <a:rPr lang="en-IN" dirty="0" smtClean="0"/>
              <a:t/>
            </a:r>
            <a:br>
              <a:rPr lang="en-IN" dirty="0" smtClean="0"/>
            </a:br>
            <a:r>
              <a:rPr lang="en-IN" dirty="0" smtClean="0"/>
              <a:t>The durability of the floor and the ease of maintenance are key factors. Some finishes may require periodic sealing or polishing, while others, like certain resilient flooring systems, are designed for minimal upkeep.</a:t>
            </a:r>
            <a:endParaRPr lang="en-IN" dirty="0"/>
          </a:p>
        </p:txBody>
      </p:sp>
    </p:spTree>
  </p:cSld>
  <p:clrMapOvr>
    <a:masterClrMapping/>
  </p:clrMapOvr>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dirty="0" smtClean="0"/>
              <a:t>Overall Impact on Building Performance</a:t>
            </a:r>
            <a:endParaRPr lang="en-IN" dirty="0"/>
          </a:p>
        </p:txBody>
      </p:sp>
      <p:sp>
        <p:nvSpPr>
          <p:cNvPr id="3" name="Content Placeholder 2"/>
          <p:cNvSpPr>
            <a:spLocks noGrp="1"/>
          </p:cNvSpPr>
          <p:nvPr>
            <p:ph idx="1"/>
          </p:nvPr>
        </p:nvSpPr>
        <p:spPr>
          <a:xfrm>
            <a:off x="457200" y="1600200"/>
            <a:ext cx="8229600" cy="5017576"/>
          </a:xfrm>
        </p:spPr>
        <p:txBody>
          <a:bodyPr>
            <a:normAutofit fontScale="85000" lnSpcReduction="20000"/>
          </a:bodyPr>
          <a:lstStyle/>
          <a:p>
            <a:r>
              <a:rPr lang="en-IN" b="1" dirty="0" smtClean="0"/>
              <a:t>Integration </a:t>
            </a:r>
            <a:r>
              <a:rPr lang="en-IN" b="1" dirty="0" smtClean="0"/>
              <a:t>with Other Building Elements:</a:t>
            </a:r>
            <a:r>
              <a:rPr lang="en-IN" dirty="0" smtClean="0"/>
              <a:t/>
            </a:r>
            <a:br>
              <a:rPr lang="en-IN" dirty="0" smtClean="0"/>
            </a:br>
            <a:r>
              <a:rPr lang="en-IN" dirty="0" smtClean="0"/>
              <a:t>Flooring works in tandem with other systems—such as ceilings, electrical, and plumbing—to create a cohesive and functional interior environment.</a:t>
            </a:r>
          </a:p>
          <a:p>
            <a:r>
              <a:rPr lang="en-IN" b="1" dirty="0" smtClean="0"/>
              <a:t>Energy Efficiency:</a:t>
            </a:r>
            <a:r>
              <a:rPr lang="en-IN" dirty="0" smtClean="0"/>
              <a:t/>
            </a:r>
            <a:br>
              <a:rPr lang="en-IN" dirty="0" smtClean="0"/>
            </a:br>
            <a:r>
              <a:rPr lang="en-IN" dirty="0" smtClean="0"/>
              <a:t>The thermal properties of a floor can contribute to a building’s energy efficiency, especially when insulation is part of the floor system.</a:t>
            </a:r>
          </a:p>
          <a:p>
            <a:r>
              <a:rPr lang="en-IN" b="1" dirty="0" smtClean="0"/>
              <a:t>Acoustics:</a:t>
            </a:r>
            <a:r>
              <a:rPr lang="en-IN" dirty="0" smtClean="0"/>
              <a:t/>
            </a:r>
            <a:br>
              <a:rPr lang="en-IN" dirty="0" smtClean="0"/>
            </a:br>
            <a:r>
              <a:rPr lang="en-IN" dirty="0" smtClean="0"/>
              <a:t>Floors help control sound transmission between different spaces, which is particularly important in multi-story buildings or spaces like offices and apartments.</a:t>
            </a:r>
            <a:endParaRPr lang="en-IN" dirty="0"/>
          </a:p>
        </p:txBody>
      </p:sp>
    </p:spTree>
  </p:cSld>
  <p:clrMapOvr>
    <a:masterClrMapping/>
  </p:clrMapOvr>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Flooring Finishes and Materials</a:t>
            </a:r>
            <a:endParaRPr lang="en-IN" dirty="0"/>
          </a:p>
        </p:txBody>
      </p:sp>
      <p:sp>
        <p:nvSpPr>
          <p:cNvPr id="3" name="Content Placeholder 2"/>
          <p:cNvSpPr>
            <a:spLocks noGrp="1"/>
          </p:cNvSpPr>
          <p:nvPr>
            <p:ph idx="1"/>
          </p:nvPr>
        </p:nvSpPr>
        <p:spPr>
          <a:xfrm>
            <a:off x="457200" y="1600200"/>
            <a:ext cx="8469824" cy="4525963"/>
          </a:xfrm>
        </p:spPr>
        <p:txBody>
          <a:bodyPr>
            <a:normAutofit fontScale="92500" lnSpcReduction="10000"/>
          </a:bodyPr>
          <a:lstStyle/>
          <a:p>
            <a:pPr>
              <a:buNone/>
            </a:pPr>
            <a:r>
              <a:rPr lang="en-IN" b="1" dirty="0" smtClean="0"/>
              <a:t>A. Types of Floor Finishes</a:t>
            </a:r>
          </a:p>
          <a:p>
            <a:r>
              <a:rPr lang="en-IN" b="1" dirty="0" smtClean="0"/>
              <a:t>Ceramic and Porcelain Tiles:</a:t>
            </a:r>
            <a:r>
              <a:rPr lang="en-IN" dirty="0" smtClean="0"/>
              <a:t/>
            </a:r>
            <a:br>
              <a:rPr lang="en-IN" dirty="0" smtClean="0"/>
            </a:br>
            <a:r>
              <a:rPr lang="en-IN" dirty="0" smtClean="0"/>
              <a:t>Popular in commercial and residential spaces for their durability and ease of cleaning. Installation requires proper setting mortars and grouting, with attention to expansion gaps.</a:t>
            </a:r>
          </a:p>
          <a:p>
            <a:r>
              <a:rPr lang="en-IN" b="1" dirty="0" smtClean="0"/>
              <a:t>Natural Stone</a:t>
            </a:r>
            <a:r>
              <a:rPr lang="en-IN" b="1" dirty="0" smtClean="0"/>
              <a:t>:</a:t>
            </a:r>
            <a:r>
              <a:rPr lang="en-IN" dirty="0" smtClean="0"/>
              <a:t/>
            </a:r>
            <a:br>
              <a:rPr lang="en-IN" dirty="0" smtClean="0"/>
            </a:br>
            <a:r>
              <a:rPr lang="en-IN" dirty="0" smtClean="0"/>
              <a:t>Provides a premium finish but requires careful sealing and maintenance due to potential porosity and staining.</a:t>
            </a:r>
          </a:p>
          <a:p>
            <a:endParaRPr lang="en-IN" dirty="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txBox="1">
            <a:spLocks/>
          </p:cNvSpPr>
          <p:nvPr/>
        </p:nvSpPr>
        <p:spPr>
          <a:xfrm>
            <a:off x="609600" y="2347513"/>
            <a:ext cx="8229600" cy="1421990"/>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just">
              <a:buFont typeface="Arial"/>
              <a:buNone/>
            </a:pPr>
            <a:endParaRPr lang="en-US" dirty="0"/>
          </a:p>
        </p:txBody>
      </p:sp>
      <p:sp>
        <p:nvSpPr>
          <p:cNvPr id="5" name="Content Placeholder 2"/>
          <p:cNvSpPr txBox="1">
            <a:spLocks/>
          </p:cNvSpPr>
          <p:nvPr/>
        </p:nvSpPr>
        <p:spPr>
          <a:xfrm>
            <a:off x="609600" y="155223"/>
            <a:ext cx="8229600" cy="6180667"/>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just">
              <a:buNone/>
            </a:pPr>
            <a:r>
              <a:rPr lang="en-US" b="1" dirty="0" smtClean="0"/>
              <a:t>Applications:</a:t>
            </a:r>
          </a:p>
          <a:p>
            <a:pPr marL="0" indent="0" algn="just">
              <a:buNone/>
            </a:pPr>
            <a:endParaRPr lang="en-US" dirty="0" smtClean="0"/>
          </a:p>
          <a:p>
            <a:pPr algn="just"/>
            <a:r>
              <a:rPr lang="en-US" b="1" dirty="0" smtClean="0"/>
              <a:t>Residential Buildings:</a:t>
            </a:r>
          </a:p>
          <a:p>
            <a:pPr marL="536575" indent="0" algn="just">
              <a:buNone/>
            </a:pPr>
            <a:r>
              <a:rPr lang="en-US" dirty="0" smtClean="0"/>
              <a:t>Commonly used for low-rise residential buildings.</a:t>
            </a:r>
          </a:p>
          <a:p>
            <a:pPr algn="just"/>
            <a:r>
              <a:rPr lang="en-US" b="1" dirty="0" smtClean="0"/>
              <a:t>Traditional Structures:</a:t>
            </a:r>
          </a:p>
          <a:p>
            <a:pPr marL="536575" indent="0" algn="just">
              <a:buNone/>
            </a:pPr>
            <a:r>
              <a:rPr lang="en-US" dirty="0" smtClean="0"/>
              <a:t>Heritage buildings, rural construction, and areas with limited access to advanced construction technologies.</a:t>
            </a:r>
          </a:p>
          <a:p>
            <a:pPr algn="just"/>
            <a:r>
              <a:rPr lang="en-US" b="1" dirty="0" smtClean="0"/>
              <a:t>Economic Solutions:</a:t>
            </a:r>
          </a:p>
          <a:p>
            <a:pPr marL="536575" indent="0" algn="just">
              <a:buNone/>
            </a:pPr>
            <a:r>
              <a:rPr lang="en-US" dirty="0" smtClean="0"/>
              <a:t>Popular in regions with low labor and material costs for masonry.</a:t>
            </a:r>
          </a:p>
        </p:txBody>
      </p:sp>
    </p:spTree>
    <p:extLst>
      <p:ext uri="{BB962C8B-B14F-4D97-AF65-F5344CB8AC3E}">
        <p14:creationId xmlns="" xmlns:p14="http://schemas.microsoft.com/office/powerpoint/2010/main" val="613249663"/>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681926"/>
            <a:ext cx="8229600" cy="5904854"/>
          </a:xfrm>
        </p:spPr>
        <p:txBody>
          <a:bodyPr>
            <a:normAutofit fontScale="92500" lnSpcReduction="10000"/>
          </a:bodyPr>
          <a:lstStyle/>
          <a:p>
            <a:r>
              <a:rPr lang="en-IN" b="1" dirty="0" smtClean="0"/>
              <a:t>Wooden </a:t>
            </a:r>
            <a:r>
              <a:rPr lang="en-IN" b="1" dirty="0" smtClean="0"/>
              <a:t>Floors:</a:t>
            </a:r>
          </a:p>
          <a:p>
            <a:pPr marL="357188" indent="0">
              <a:buNone/>
            </a:pPr>
            <a:r>
              <a:rPr lang="en-IN" dirty="0" smtClean="0"/>
              <a:t>Offer </a:t>
            </a:r>
            <a:r>
              <a:rPr lang="en-IN" dirty="0" smtClean="0"/>
              <a:t>warmth and aesthetic appeal. Subfloor moisture control, expansion gaps, and proper acclimatization of wood are essential to prevent warping and cracking</a:t>
            </a:r>
            <a:r>
              <a:rPr lang="en-IN" dirty="0" smtClean="0"/>
              <a:t>.</a:t>
            </a:r>
          </a:p>
          <a:p>
            <a:r>
              <a:rPr lang="en-IN" b="1" dirty="0" smtClean="0"/>
              <a:t>Vinyl</a:t>
            </a:r>
            <a:r>
              <a:rPr lang="en-IN" b="1" dirty="0" smtClean="0"/>
              <a:t>, Linoleum, and Laminate:</a:t>
            </a:r>
            <a:r>
              <a:rPr lang="en-IN" dirty="0" smtClean="0"/>
              <a:t/>
            </a:r>
            <a:br>
              <a:rPr lang="en-IN" dirty="0" smtClean="0"/>
            </a:br>
            <a:r>
              <a:rPr lang="en-IN" dirty="0" smtClean="0"/>
              <a:t>These are versatile and often used where ease of maintenance and cost-effectiveness are key considerations</a:t>
            </a:r>
            <a:r>
              <a:rPr lang="en-IN" dirty="0" smtClean="0"/>
              <a:t>.</a:t>
            </a:r>
          </a:p>
          <a:p>
            <a:r>
              <a:rPr lang="en-IN" b="1" dirty="0" smtClean="0"/>
              <a:t>Carpets</a:t>
            </a:r>
            <a:r>
              <a:rPr lang="en-IN" b="1" dirty="0" smtClean="0"/>
              <a:t>:</a:t>
            </a:r>
            <a:r>
              <a:rPr lang="en-IN" dirty="0" smtClean="0"/>
              <a:t/>
            </a:r>
            <a:br>
              <a:rPr lang="en-IN" dirty="0" smtClean="0"/>
            </a:br>
            <a:r>
              <a:rPr lang="en-IN" dirty="0" smtClean="0"/>
              <a:t>Provide comfort and sound insulation but require a stable, flat substrate and often a specific underlay system.</a:t>
            </a:r>
            <a:endParaRPr lang="en-IN" dirty="0"/>
          </a:p>
        </p:txBody>
      </p:sp>
    </p:spTree>
  </p:cSld>
  <p:clrMapOvr>
    <a:masterClrMapping/>
  </p:clrMapOvr>
  <p:timing>
    <p:tnLst>
      <p:par>
        <p:cT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681926"/>
            <a:ext cx="8229600" cy="5904854"/>
          </a:xfrm>
        </p:spPr>
        <p:txBody>
          <a:bodyPr>
            <a:normAutofit fontScale="92500" lnSpcReduction="10000"/>
          </a:bodyPr>
          <a:lstStyle/>
          <a:p>
            <a:r>
              <a:rPr lang="en-IN" b="1" dirty="0" smtClean="0"/>
              <a:t>Wooden </a:t>
            </a:r>
            <a:r>
              <a:rPr lang="en-IN" b="1" dirty="0" smtClean="0"/>
              <a:t>Floors:</a:t>
            </a:r>
          </a:p>
          <a:p>
            <a:pPr marL="357188" indent="0">
              <a:buNone/>
            </a:pPr>
            <a:r>
              <a:rPr lang="en-IN" dirty="0" smtClean="0"/>
              <a:t>Offer </a:t>
            </a:r>
            <a:r>
              <a:rPr lang="en-IN" dirty="0" smtClean="0"/>
              <a:t>warmth and aesthetic appeal. Subfloor moisture control, expansion gaps, and proper acclimatization of wood are essential to prevent warping and cracking</a:t>
            </a:r>
            <a:r>
              <a:rPr lang="en-IN" dirty="0" smtClean="0"/>
              <a:t>.</a:t>
            </a:r>
          </a:p>
          <a:p>
            <a:r>
              <a:rPr lang="en-IN" b="1" dirty="0" smtClean="0"/>
              <a:t>Vinyl</a:t>
            </a:r>
            <a:r>
              <a:rPr lang="en-IN" b="1" dirty="0" smtClean="0"/>
              <a:t>, Linoleum, and Laminate:</a:t>
            </a:r>
            <a:r>
              <a:rPr lang="en-IN" dirty="0" smtClean="0"/>
              <a:t/>
            </a:r>
            <a:br>
              <a:rPr lang="en-IN" dirty="0" smtClean="0"/>
            </a:br>
            <a:r>
              <a:rPr lang="en-IN" dirty="0" smtClean="0"/>
              <a:t>These are versatile and often used where ease of maintenance and cost-effectiveness are key considerations</a:t>
            </a:r>
            <a:r>
              <a:rPr lang="en-IN" dirty="0" smtClean="0"/>
              <a:t>.</a:t>
            </a:r>
          </a:p>
          <a:p>
            <a:r>
              <a:rPr lang="en-IN" b="1" dirty="0" smtClean="0"/>
              <a:t>Carpets</a:t>
            </a:r>
            <a:r>
              <a:rPr lang="en-IN" b="1" dirty="0" smtClean="0"/>
              <a:t>:</a:t>
            </a:r>
            <a:r>
              <a:rPr lang="en-IN" dirty="0" smtClean="0"/>
              <a:t/>
            </a:r>
            <a:br>
              <a:rPr lang="en-IN" dirty="0" smtClean="0"/>
            </a:br>
            <a:r>
              <a:rPr lang="en-IN" dirty="0" smtClean="0"/>
              <a:t>Provide comfort and sound insulation but require a stable, flat substrate and often a specific underlay system.</a:t>
            </a:r>
            <a:endParaRPr lang="en-IN" dirty="0"/>
          </a:p>
        </p:txBody>
      </p:sp>
    </p:spTree>
  </p:cSld>
  <p:clrMapOvr>
    <a:masterClrMapping/>
  </p:clrMapOvr>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Technical Terms in Flooring</a:t>
            </a:r>
            <a:endParaRPr lang="en-IN" dirty="0"/>
          </a:p>
        </p:txBody>
      </p:sp>
      <p:sp>
        <p:nvSpPr>
          <p:cNvPr id="3" name="Content Placeholder 2"/>
          <p:cNvSpPr>
            <a:spLocks noGrp="1"/>
          </p:cNvSpPr>
          <p:nvPr>
            <p:ph idx="1"/>
          </p:nvPr>
        </p:nvSpPr>
        <p:spPr/>
        <p:txBody>
          <a:bodyPr/>
          <a:lstStyle/>
          <a:p>
            <a:pPr algn="just"/>
            <a:r>
              <a:rPr lang="en-IN" dirty="0" smtClean="0"/>
              <a:t>Floor Finish: The top surface of the floor is known as wearing surface or floor finish.</a:t>
            </a:r>
          </a:p>
          <a:p>
            <a:pPr algn="just"/>
            <a:r>
              <a:rPr lang="en-IN" dirty="0" smtClean="0"/>
              <a:t>Topping: The topmost layer of the floor provided over the under layer or over base course in the absence of under layer, is termed as topping.</a:t>
            </a:r>
          </a:p>
          <a:p>
            <a:pPr algn="just"/>
            <a:r>
              <a:rPr lang="en-IN" dirty="0" smtClean="0"/>
              <a:t>Under Layer: The layer of material provided in between the base and floor topping.</a:t>
            </a:r>
          </a:p>
          <a:p>
            <a:pPr algn="just"/>
            <a:endParaRPr lang="en-IN" dirty="0"/>
          </a:p>
        </p:txBody>
      </p:sp>
    </p:spTree>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449452"/>
            <a:ext cx="8229600" cy="5676712"/>
          </a:xfrm>
        </p:spPr>
        <p:txBody>
          <a:bodyPr>
            <a:normAutofit fontScale="92500" lnSpcReduction="20000"/>
          </a:bodyPr>
          <a:lstStyle/>
          <a:p>
            <a:pPr algn="just"/>
            <a:r>
              <a:rPr lang="en-IN" dirty="0" smtClean="0"/>
              <a:t>Base Course: The prepared surface on which the floor topping or under layer is laid is called </a:t>
            </a:r>
            <a:r>
              <a:rPr lang="en-IN" i="1" dirty="0" smtClean="0"/>
              <a:t>base</a:t>
            </a:r>
            <a:r>
              <a:rPr lang="en-IN" dirty="0" smtClean="0"/>
              <a:t>, and the material used for this purpose is known as </a:t>
            </a:r>
            <a:r>
              <a:rPr lang="en-IN" i="1" dirty="0" smtClean="0"/>
              <a:t>base course.</a:t>
            </a:r>
          </a:p>
          <a:p>
            <a:pPr algn="just"/>
            <a:r>
              <a:rPr lang="en-IN" dirty="0" smtClean="0"/>
              <a:t>Rubble filling: The layer consists of gravel, pebbles or dry bricks having thickness varying from 50 to 100 mm is known as </a:t>
            </a:r>
            <a:r>
              <a:rPr lang="en-IN" i="1" dirty="0" smtClean="0"/>
              <a:t>Rubble filling.</a:t>
            </a:r>
          </a:p>
          <a:p>
            <a:pPr algn="just"/>
            <a:r>
              <a:rPr lang="en-IN" dirty="0" smtClean="0"/>
              <a:t>Bedding: A layer of mortar applied to the base or sun-floor and brought to a prescribed level is called bedding.</a:t>
            </a:r>
          </a:p>
          <a:p>
            <a:pPr algn="just"/>
            <a:r>
              <a:rPr lang="en-IN" dirty="0" smtClean="0"/>
              <a:t>Screeds: The narrow strips of wood, bands of plaster or pieces of tiles, laid on the floor to act as a guides for bringing the topping to a true and even surface, are called as screeds.</a:t>
            </a:r>
            <a:endParaRPr lang="en-IN" dirty="0"/>
          </a:p>
        </p:txBody>
      </p:sp>
    </p:spTree>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449452"/>
            <a:ext cx="8229600" cy="5676712"/>
          </a:xfrm>
        </p:spPr>
        <p:txBody>
          <a:bodyPr>
            <a:normAutofit/>
          </a:bodyPr>
          <a:lstStyle/>
          <a:p>
            <a:pPr algn="just"/>
            <a:r>
              <a:rPr lang="en-IN" dirty="0" smtClean="0"/>
              <a:t>Floor boards: The wooden boards which form the floor topping are known as floor board.</a:t>
            </a:r>
          </a:p>
          <a:p>
            <a:pPr algn="just"/>
            <a:r>
              <a:rPr lang="en-IN" dirty="0" smtClean="0"/>
              <a:t>Bridging joists: The horizontal structural members, placed along shorter span immediately below the floor topping are termed as </a:t>
            </a:r>
            <a:r>
              <a:rPr lang="en-IN" i="1" dirty="0" smtClean="0"/>
              <a:t>bridging joists.</a:t>
            </a:r>
          </a:p>
          <a:p>
            <a:pPr algn="just"/>
            <a:r>
              <a:rPr lang="en-IN" dirty="0" smtClean="0"/>
              <a:t>Binder: The horizontal structural members placed at right angles to bridging joists to take their load and that of the floor topping are known as </a:t>
            </a:r>
            <a:r>
              <a:rPr lang="en-IN" i="1" dirty="0" smtClean="0"/>
              <a:t>binders </a:t>
            </a:r>
            <a:r>
              <a:rPr lang="en-IN" dirty="0" smtClean="0"/>
              <a:t> or </a:t>
            </a:r>
            <a:r>
              <a:rPr lang="en-IN" i="1" dirty="0" smtClean="0"/>
              <a:t> binding joists.</a:t>
            </a:r>
            <a:endParaRPr lang="en-IN" dirty="0"/>
          </a:p>
        </p:txBody>
      </p:sp>
    </p:spTree>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449452"/>
            <a:ext cx="8229600" cy="5676712"/>
          </a:xfrm>
        </p:spPr>
        <p:txBody>
          <a:bodyPr>
            <a:normAutofit/>
          </a:bodyPr>
          <a:lstStyle/>
          <a:p>
            <a:pPr algn="just"/>
            <a:r>
              <a:rPr lang="en-IN" dirty="0" smtClean="0"/>
              <a:t>Girders: The horizontal structural members placed to support the load of binders, bridging joists and that of the floor toppings are termed as </a:t>
            </a:r>
            <a:r>
              <a:rPr lang="en-IN" i="1" dirty="0" smtClean="0"/>
              <a:t>girders.</a:t>
            </a:r>
          </a:p>
          <a:p>
            <a:pPr algn="just">
              <a:buNone/>
            </a:pPr>
            <a:endParaRPr lang="en-IN"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66036"/>
            <a:ext cx="8229600" cy="5560128"/>
          </a:xfrm>
        </p:spPr>
        <p:txBody>
          <a:bodyPr>
            <a:normAutofit fontScale="85000" lnSpcReduction="10000"/>
          </a:bodyPr>
          <a:lstStyle/>
          <a:p>
            <a:r>
              <a:rPr lang="en-US" b="1" dirty="0" smtClean="0"/>
              <a:t>Advantages:</a:t>
            </a:r>
          </a:p>
          <a:p>
            <a:pPr marL="533400"/>
            <a:r>
              <a:rPr lang="en-US" b="1" dirty="0" smtClean="0"/>
              <a:t>Cost-Effective:</a:t>
            </a:r>
          </a:p>
          <a:p>
            <a:pPr marL="898525"/>
            <a:r>
              <a:rPr lang="en-US" dirty="0" smtClean="0"/>
              <a:t>Fewer materials required compared to framed structures (no beams or columns).</a:t>
            </a:r>
          </a:p>
          <a:p>
            <a:pPr marL="898525"/>
            <a:r>
              <a:rPr lang="en-US" dirty="0" smtClean="0"/>
              <a:t>Simple Construction:</a:t>
            </a:r>
          </a:p>
          <a:p>
            <a:pPr marL="898525" defTabSz="904875"/>
            <a:r>
              <a:rPr lang="en-US" dirty="0" smtClean="0"/>
              <a:t>Does not require advanced technology or skilled labor.</a:t>
            </a:r>
          </a:p>
          <a:p>
            <a:r>
              <a:rPr lang="en-US" b="1" dirty="0" smtClean="0"/>
              <a:t>Thermal Insulation:</a:t>
            </a:r>
          </a:p>
          <a:p>
            <a:pPr marL="898525" defTabSz="904875"/>
            <a:r>
              <a:rPr lang="en-US" dirty="0" smtClean="0"/>
              <a:t>Thick walls provide better insulation against heat and cold.</a:t>
            </a:r>
          </a:p>
          <a:p>
            <a:r>
              <a:rPr lang="en-US" b="1" dirty="0" smtClean="0"/>
              <a:t>Durability:</a:t>
            </a:r>
          </a:p>
          <a:p>
            <a:pPr marL="898525"/>
            <a:r>
              <a:rPr lang="en-US" dirty="0" smtClean="0"/>
              <a:t>Materials like stone and masonry are long-lasting.</a:t>
            </a:r>
            <a:endParaRPr lang="en-US" dirty="0"/>
          </a:p>
        </p:txBody>
      </p:sp>
    </p:spTree>
    <p:extLst>
      <p:ext uri="{BB962C8B-B14F-4D97-AF65-F5344CB8AC3E}">
        <p14:creationId xmlns="" xmlns:p14="http://schemas.microsoft.com/office/powerpoint/2010/main" val="13121942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66035"/>
            <a:ext cx="8229600" cy="6149089"/>
          </a:xfrm>
        </p:spPr>
        <p:txBody>
          <a:bodyPr>
            <a:normAutofit fontScale="92500" lnSpcReduction="20000"/>
          </a:bodyPr>
          <a:lstStyle/>
          <a:p>
            <a:r>
              <a:rPr lang="en-US" b="1" dirty="0" smtClean="0"/>
              <a:t>Disadvantages:</a:t>
            </a:r>
          </a:p>
          <a:p>
            <a:pPr marL="803275"/>
            <a:r>
              <a:rPr lang="en-US" dirty="0" smtClean="0"/>
              <a:t>Limited Height:</a:t>
            </a:r>
          </a:p>
          <a:p>
            <a:pPr marL="803275"/>
            <a:r>
              <a:rPr lang="en-US" dirty="0" smtClean="0"/>
              <a:t>Not suitable for high-rise buildings due to the excessive weight of load-bearing walls.</a:t>
            </a:r>
          </a:p>
          <a:p>
            <a:pPr marL="803275"/>
            <a:r>
              <a:rPr lang="en-US" dirty="0" smtClean="0"/>
              <a:t>Less Flexible Layout:</a:t>
            </a:r>
          </a:p>
          <a:p>
            <a:pPr marL="803275"/>
            <a:r>
              <a:rPr lang="en-US" dirty="0" smtClean="0"/>
              <a:t>Wall placement is fixed for structural reasons, limiting interior space design.</a:t>
            </a:r>
          </a:p>
          <a:p>
            <a:pPr marL="803275"/>
            <a:r>
              <a:rPr lang="en-US" dirty="0" smtClean="0"/>
              <a:t>Large Wall Thickness:</a:t>
            </a:r>
          </a:p>
          <a:p>
            <a:pPr marL="803275"/>
            <a:r>
              <a:rPr lang="en-US" dirty="0" smtClean="0"/>
              <a:t>Reduces usable floor area, especially for taller buildings.</a:t>
            </a:r>
          </a:p>
          <a:p>
            <a:pPr marL="803275"/>
            <a:r>
              <a:rPr lang="en-US" dirty="0" smtClean="0"/>
              <a:t>Vulnerability to Earthquakes:</a:t>
            </a:r>
          </a:p>
          <a:p>
            <a:pPr marL="803275"/>
            <a:r>
              <a:rPr lang="en-US" dirty="0" smtClean="0"/>
              <a:t>Poor performance under seismic loads due to brittleness and lack of ductility.</a:t>
            </a:r>
            <a:endParaRPr lang="en-US" dirty="0"/>
          </a:p>
        </p:txBody>
      </p:sp>
    </p:spTree>
    <p:extLst>
      <p:ext uri="{BB962C8B-B14F-4D97-AF65-F5344CB8AC3E}">
        <p14:creationId xmlns="" xmlns:p14="http://schemas.microsoft.com/office/powerpoint/2010/main" val="7706486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Framed Structure</a:t>
            </a:r>
            <a:endParaRPr lang="en-US" dirty="0"/>
          </a:p>
        </p:txBody>
      </p:sp>
      <p:sp>
        <p:nvSpPr>
          <p:cNvPr id="3" name="Content Placeholder 2"/>
          <p:cNvSpPr>
            <a:spLocks noGrp="1"/>
          </p:cNvSpPr>
          <p:nvPr>
            <p:ph idx="1"/>
          </p:nvPr>
        </p:nvSpPr>
        <p:spPr/>
        <p:txBody>
          <a:bodyPr/>
          <a:lstStyle/>
          <a:p>
            <a:pPr marL="0" indent="0" algn="just">
              <a:buNone/>
            </a:pPr>
            <a:r>
              <a:rPr lang="en-US" dirty="0" smtClean="0"/>
              <a:t>A framed structure is a construction system in which a skeletal framework of beams and columns carries the building’s loads. These structural members transfer the loads to the foundation, ensuring stability, durability, and flexibility in design.</a:t>
            </a:r>
            <a:endParaRPr lang="en-US" dirty="0"/>
          </a:p>
        </p:txBody>
      </p:sp>
    </p:spTree>
    <p:extLst>
      <p:ext uri="{BB962C8B-B14F-4D97-AF65-F5344CB8AC3E}">
        <p14:creationId xmlns="" xmlns:p14="http://schemas.microsoft.com/office/powerpoint/2010/main" val="31248625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55626"/>
            <a:ext cx="8229600" cy="5570538"/>
          </a:xfrm>
        </p:spPr>
        <p:txBody>
          <a:bodyPr>
            <a:normAutofit fontScale="92500" lnSpcReduction="20000"/>
          </a:bodyPr>
          <a:lstStyle/>
          <a:p>
            <a:pPr marL="0" indent="0">
              <a:buNone/>
            </a:pPr>
            <a:r>
              <a:rPr lang="en-US" b="1" dirty="0" smtClean="0"/>
              <a:t>Key Features:</a:t>
            </a:r>
          </a:p>
          <a:p>
            <a:pPr marL="0" indent="0">
              <a:buNone/>
            </a:pPr>
            <a:endParaRPr lang="en-US" b="1" dirty="0" smtClean="0"/>
          </a:p>
          <a:p>
            <a:pPr marL="0" indent="0">
              <a:buNone/>
            </a:pPr>
            <a:r>
              <a:rPr lang="en-US" b="1" dirty="0" smtClean="0"/>
              <a:t>Skeletal Framework:</a:t>
            </a:r>
            <a:endParaRPr lang="en-US" dirty="0" smtClean="0"/>
          </a:p>
          <a:p>
            <a:pPr marL="822325" indent="-457200"/>
            <a:r>
              <a:rPr lang="en-US" dirty="0" smtClean="0"/>
              <a:t>Composed of vertical (columns) and horizontal (beams) members interconnected to form a rigid framework.</a:t>
            </a:r>
          </a:p>
          <a:p>
            <a:pPr marL="822325" indent="-457200"/>
            <a:r>
              <a:rPr lang="en-US" dirty="0" smtClean="0"/>
              <a:t>Walls serve as partitions, not load-bearing elements.</a:t>
            </a:r>
          </a:p>
          <a:p>
            <a:pPr marL="0" indent="0">
              <a:buNone/>
            </a:pPr>
            <a:endParaRPr lang="en-US" b="1" dirty="0" smtClean="0"/>
          </a:p>
          <a:p>
            <a:pPr marL="0" indent="0">
              <a:buNone/>
            </a:pPr>
            <a:r>
              <a:rPr lang="en-US" b="1" dirty="0" smtClean="0"/>
              <a:t>Load Transfer Mechanism:</a:t>
            </a:r>
          </a:p>
          <a:p>
            <a:pPr marL="822325" indent="-457200"/>
            <a:r>
              <a:rPr lang="en-US" dirty="0" smtClean="0"/>
              <a:t>Loads from slabs, walls, and roofs are transferred to beams, then to columns, and finally to the foundation.</a:t>
            </a:r>
          </a:p>
          <a:p>
            <a:pPr marL="0" indent="0">
              <a:buNone/>
            </a:pPr>
            <a:endParaRPr lang="en-US" dirty="0"/>
          </a:p>
        </p:txBody>
      </p:sp>
    </p:spTree>
    <p:extLst>
      <p:ext uri="{BB962C8B-B14F-4D97-AF65-F5344CB8AC3E}">
        <p14:creationId xmlns="" xmlns:p14="http://schemas.microsoft.com/office/powerpoint/2010/main" val="409246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87376"/>
            <a:ext cx="8229600" cy="5538788"/>
          </a:xfrm>
        </p:spPr>
        <p:txBody>
          <a:bodyPr>
            <a:normAutofit fontScale="85000" lnSpcReduction="20000"/>
          </a:bodyPr>
          <a:lstStyle/>
          <a:p>
            <a:pPr marL="0" indent="0" algn="just">
              <a:buNone/>
            </a:pPr>
            <a:r>
              <a:rPr lang="en-US" b="1" dirty="0" smtClean="0"/>
              <a:t>Material Use:</a:t>
            </a:r>
          </a:p>
          <a:p>
            <a:pPr marL="0" indent="0" algn="just">
              <a:buNone/>
            </a:pPr>
            <a:endParaRPr lang="en-US" dirty="0" smtClean="0"/>
          </a:p>
          <a:p>
            <a:pPr marL="365125" indent="-365125" algn="just" defTabSz="257175"/>
            <a:r>
              <a:rPr lang="en-US" b="1" dirty="0" smtClean="0"/>
              <a:t>Common materials include:</a:t>
            </a:r>
          </a:p>
          <a:p>
            <a:pPr marL="714375" indent="-365125" algn="just"/>
            <a:r>
              <a:rPr lang="en-US" dirty="0" smtClean="0"/>
              <a:t>Reinforced concrete (RCC)</a:t>
            </a:r>
          </a:p>
          <a:p>
            <a:pPr marL="714375" indent="-365125" algn="just"/>
            <a:r>
              <a:rPr lang="en-US" dirty="0" smtClean="0"/>
              <a:t>Steel</a:t>
            </a:r>
          </a:p>
          <a:p>
            <a:pPr marL="714375" indent="-365125" algn="just"/>
            <a:r>
              <a:rPr lang="en-US" dirty="0" smtClean="0"/>
              <a:t>Timber (for smaller structures)</a:t>
            </a:r>
          </a:p>
          <a:p>
            <a:pPr marL="714375" indent="-365125" algn="just"/>
            <a:r>
              <a:rPr lang="en-US" dirty="0" smtClean="0"/>
              <a:t>Composite materials (e.g., steel and concrete)</a:t>
            </a:r>
          </a:p>
          <a:p>
            <a:pPr marL="365125" indent="-365125" algn="just"/>
            <a:r>
              <a:rPr lang="en-US" b="1" dirty="0" smtClean="0"/>
              <a:t>Flexibility in Design:</a:t>
            </a:r>
            <a:endParaRPr lang="en-US" dirty="0" smtClean="0"/>
          </a:p>
          <a:p>
            <a:pPr marL="714375" indent="-365125" algn="just" defTabSz="444500"/>
            <a:r>
              <a:rPr lang="en-US" dirty="0" smtClean="0"/>
              <a:t>Allows for open floor plans and larger spans, suitable for modern architectural needs.</a:t>
            </a:r>
          </a:p>
          <a:p>
            <a:pPr marL="365125" indent="-365125" algn="just"/>
            <a:r>
              <a:rPr lang="en-US" b="1" dirty="0" smtClean="0"/>
              <a:t>Foundation:</a:t>
            </a:r>
          </a:p>
          <a:p>
            <a:pPr marL="714375" indent="-365125" algn="just"/>
            <a:r>
              <a:rPr lang="en-US" dirty="0" smtClean="0"/>
              <a:t>Can be shallow (isolated or strip footings) or deep (pile or raft foundations) depending on soil conditions and structural loads.</a:t>
            </a:r>
          </a:p>
          <a:p>
            <a:pPr marL="365125" indent="-365125" algn="just">
              <a:buNone/>
            </a:pPr>
            <a:endParaRPr lang="en-US" dirty="0"/>
          </a:p>
        </p:txBody>
      </p:sp>
    </p:spTree>
    <p:extLst>
      <p:ext uri="{BB962C8B-B14F-4D97-AF65-F5344CB8AC3E}">
        <p14:creationId xmlns="" xmlns:p14="http://schemas.microsoft.com/office/powerpoint/2010/main" val="40375814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Types of Framed Structures</a:t>
            </a:r>
            <a:endParaRPr lang="en-US" dirty="0"/>
          </a:p>
        </p:txBody>
      </p:sp>
      <p:sp>
        <p:nvSpPr>
          <p:cNvPr id="3" name="Content Placeholder 2"/>
          <p:cNvSpPr>
            <a:spLocks noGrp="1"/>
          </p:cNvSpPr>
          <p:nvPr>
            <p:ph idx="1"/>
          </p:nvPr>
        </p:nvSpPr>
        <p:spPr>
          <a:xfrm>
            <a:off x="457200" y="1600200"/>
            <a:ext cx="8229600" cy="4892675"/>
          </a:xfrm>
        </p:spPr>
        <p:txBody>
          <a:bodyPr>
            <a:normAutofit fontScale="92500"/>
          </a:bodyPr>
          <a:lstStyle/>
          <a:p>
            <a:pPr algn="just"/>
            <a:r>
              <a:rPr lang="en-US" b="1" dirty="0" smtClean="0"/>
              <a:t>Based on Material:</a:t>
            </a:r>
            <a:endParaRPr lang="en-US" dirty="0" smtClean="0"/>
          </a:p>
          <a:p>
            <a:pPr marL="708025" algn="just" defTabSz="269875"/>
            <a:r>
              <a:rPr lang="en-US" b="1" dirty="0" smtClean="0"/>
              <a:t>Reinforced Concrete Frame: </a:t>
            </a:r>
            <a:r>
              <a:rPr lang="en-US" dirty="0" smtClean="0"/>
              <a:t>Most common in buildings due to its strength and fire resistance.</a:t>
            </a:r>
          </a:p>
          <a:p>
            <a:pPr marL="708025" algn="just" defTabSz="269875"/>
            <a:r>
              <a:rPr lang="en-US" b="1" dirty="0" smtClean="0"/>
              <a:t>Steel Frame: </a:t>
            </a:r>
            <a:r>
              <a:rPr lang="en-US" dirty="0" smtClean="0"/>
              <a:t>Used for high-rise buildings and bridges, offering high strength and flexibility.</a:t>
            </a:r>
          </a:p>
          <a:p>
            <a:pPr marL="708025" algn="just" defTabSz="269875"/>
            <a:r>
              <a:rPr lang="en-US" b="1" dirty="0" smtClean="0"/>
              <a:t>Timber Frame: </a:t>
            </a:r>
            <a:r>
              <a:rPr lang="en-US" dirty="0" smtClean="0"/>
              <a:t>Common in residential or light commercial construction.</a:t>
            </a:r>
          </a:p>
          <a:p>
            <a:pPr marL="708025" algn="just" defTabSz="269875"/>
            <a:r>
              <a:rPr lang="en-US" b="1" dirty="0" smtClean="0"/>
              <a:t>Composite Frame: </a:t>
            </a:r>
            <a:r>
              <a:rPr lang="en-US" dirty="0" smtClean="0"/>
              <a:t>Combines materials like steel and concrete for optimized performance.</a:t>
            </a:r>
            <a:endParaRPr lang="en-US" dirty="0"/>
          </a:p>
        </p:txBody>
      </p:sp>
    </p:spTree>
    <p:extLst>
      <p:ext uri="{BB962C8B-B14F-4D97-AF65-F5344CB8AC3E}">
        <p14:creationId xmlns="" xmlns:p14="http://schemas.microsoft.com/office/powerpoint/2010/main" val="216849873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Types of Structural Systems in High Rise Buildings</a:t>
            </a:r>
            <a:endParaRPr lang="en-US" dirty="0"/>
          </a:p>
        </p:txBody>
      </p:sp>
      <p:sp>
        <p:nvSpPr>
          <p:cNvPr id="3" name="Content Placeholder 2"/>
          <p:cNvSpPr>
            <a:spLocks noGrp="1"/>
          </p:cNvSpPr>
          <p:nvPr>
            <p:ph idx="1"/>
          </p:nvPr>
        </p:nvSpPr>
        <p:spPr/>
        <p:txBody>
          <a:bodyPr/>
          <a:lstStyle/>
          <a:p>
            <a:r>
              <a:rPr lang="en-US" dirty="0" smtClean="0"/>
              <a:t>Moment Resisting Frames</a:t>
            </a:r>
          </a:p>
          <a:p>
            <a:r>
              <a:rPr lang="en-US" dirty="0" smtClean="0"/>
              <a:t>Core and Outrigger System</a:t>
            </a:r>
          </a:p>
          <a:p>
            <a:r>
              <a:rPr lang="en-US" dirty="0" smtClean="0"/>
              <a:t>Shear Wall System</a:t>
            </a:r>
          </a:p>
          <a:p>
            <a:r>
              <a:rPr lang="en-US" dirty="0" smtClean="0"/>
              <a:t>Braced Frame System</a:t>
            </a:r>
          </a:p>
          <a:p>
            <a:r>
              <a:rPr lang="en-US" dirty="0" smtClean="0"/>
              <a:t>Tube in Tube System</a:t>
            </a:r>
          </a:p>
          <a:p>
            <a:r>
              <a:rPr lang="en-US" dirty="0" smtClean="0"/>
              <a:t>Hybrid System</a:t>
            </a:r>
          </a:p>
          <a:p>
            <a:endParaRPr lang="en-US" dirty="0"/>
          </a:p>
        </p:txBody>
      </p:sp>
    </p:spTree>
    <p:extLst>
      <p:ext uri="{BB962C8B-B14F-4D97-AF65-F5344CB8AC3E}">
        <p14:creationId xmlns="" xmlns:p14="http://schemas.microsoft.com/office/powerpoint/2010/main" val="314688580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8737"/>
            <a:ext cx="8229600" cy="1143000"/>
          </a:xfrm>
        </p:spPr>
        <p:txBody>
          <a:bodyPr/>
          <a:lstStyle/>
          <a:p>
            <a:r>
              <a:rPr lang="en-US" dirty="0" smtClean="0"/>
              <a:t>Moment Resisting Frames</a:t>
            </a:r>
            <a:endParaRPr lang="en-US" dirty="0"/>
          </a:p>
        </p:txBody>
      </p:sp>
      <p:sp>
        <p:nvSpPr>
          <p:cNvPr id="3" name="Content Placeholder 2"/>
          <p:cNvSpPr>
            <a:spLocks noGrp="1"/>
          </p:cNvSpPr>
          <p:nvPr>
            <p:ph idx="1"/>
          </p:nvPr>
        </p:nvSpPr>
        <p:spPr>
          <a:xfrm>
            <a:off x="457200" y="1031875"/>
            <a:ext cx="8229600" cy="5603875"/>
          </a:xfrm>
        </p:spPr>
        <p:txBody>
          <a:bodyPr>
            <a:noAutofit/>
          </a:bodyPr>
          <a:lstStyle/>
          <a:p>
            <a:pPr marL="0" indent="0">
              <a:buNone/>
            </a:pPr>
            <a:r>
              <a:rPr lang="en-US" sz="2800" dirty="0"/>
              <a:t>A structural system where beams and columns are rigidly connected to resist bending and shear forces</a:t>
            </a:r>
            <a:r>
              <a:rPr lang="en-US" sz="2800" dirty="0" smtClean="0"/>
              <a:t>.</a:t>
            </a:r>
          </a:p>
          <a:p>
            <a:pPr marL="0" indent="0">
              <a:buNone/>
            </a:pPr>
            <a:endParaRPr lang="en-US" sz="2800" dirty="0"/>
          </a:p>
          <a:p>
            <a:pPr marL="0" indent="0">
              <a:buNone/>
            </a:pPr>
            <a:r>
              <a:rPr lang="en-US" sz="2800" b="1" dirty="0"/>
              <a:t>Function:</a:t>
            </a:r>
            <a:r>
              <a:rPr lang="en-US" sz="2800" dirty="0"/>
              <a:t> Both vertical and lateral loads are carried by the rigid frame.</a:t>
            </a:r>
          </a:p>
          <a:p>
            <a:pPr marL="0" indent="0">
              <a:buNone/>
            </a:pPr>
            <a:r>
              <a:rPr lang="en-US" sz="2800" b="1" dirty="0"/>
              <a:t>Applications:</a:t>
            </a:r>
            <a:r>
              <a:rPr lang="en-US" sz="2800" dirty="0"/>
              <a:t> Primarily used in mid-rise buildings but can also be employed in high-rises with careful design.</a:t>
            </a:r>
          </a:p>
          <a:p>
            <a:pPr marL="0" indent="0">
              <a:buNone/>
            </a:pPr>
            <a:r>
              <a:rPr lang="en-US" sz="2800" b="1" dirty="0"/>
              <a:t>Advantages:</a:t>
            </a:r>
            <a:r>
              <a:rPr lang="en-US" sz="2800" dirty="0"/>
              <a:t> Provides flexibility, good for open floor plans.</a:t>
            </a:r>
          </a:p>
          <a:p>
            <a:pPr marL="0" indent="0">
              <a:buNone/>
            </a:pPr>
            <a:r>
              <a:rPr lang="en-US" sz="2800" b="1" dirty="0"/>
              <a:t>Disadvantages:</a:t>
            </a:r>
            <a:r>
              <a:rPr lang="en-US" sz="2800" dirty="0"/>
              <a:t> Less efficient in resisting lateral forces compared to other systems like shear walls or tube systems.</a:t>
            </a:r>
          </a:p>
        </p:txBody>
      </p:sp>
    </p:spTree>
    <p:extLst>
      <p:ext uri="{BB962C8B-B14F-4D97-AF65-F5344CB8AC3E}">
        <p14:creationId xmlns="" xmlns:p14="http://schemas.microsoft.com/office/powerpoint/2010/main" val="425312332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Structures</a:t>
            </a:r>
            <a:endParaRPr lang="en-US" dirty="0"/>
          </a:p>
        </p:txBody>
      </p:sp>
      <p:sp>
        <p:nvSpPr>
          <p:cNvPr id="3" name="Content Placeholder 2"/>
          <p:cNvSpPr>
            <a:spLocks noGrp="1"/>
          </p:cNvSpPr>
          <p:nvPr>
            <p:ph idx="1"/>
          </p:nvPr>
        </p:nvSpPr>
        <p:spPr/>
        <p:txBody>
          <a:bodyPr/>
          <a:lstStyle/>
          <a:p>
            <a:pPr marL="0" indent="0" algn="just">
              <a:buNone/>
            </a:pPr>
            <a:r>
              <a:rPr lang="en-US" dirty="0" smtClean="0"/>
              <a:t>In civil engineering, "structures" refer to engineered systems designed to support loads, resist forces, and provide stability. They include buildings, bridges, dams, towers, tunnels, and other infrastructure components, constructed using materials like concrete, steel, timber, or composites to ensure safety, functionality, and durability.</a:t>
            </a:r>
            <a:endParaRPr lang="en-US" dirty="0"/>
          </a:p>
        </p:txBody>
      </p:sp>
    </p:spTree>
    <p:extLst>
      <p:ext uri="{BB962C8B-B14F-4D97-AF65-F5344CB8AC3E}">
        <p14:creationId xmlns="" xmlns:p14="http://schemas.microsoft.com/office/powerpoint/2010/main" val="33265814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Core and Outrigger System</a:t>
            </a:r>
            <a:endParaRPr lang="en-US" dirty="0"/>
          </a:p>
        </p:txBody>
      </p:sp>
      <p:sp>
        <p:nvSpPr>
          <p:cNvPr id="3" name="Content Placeholder 2"/>
          <p:cNvSpPr>
            <a:spLocks noGrp="1"/>
          </p:cNvSpPr>
          <p:nvPr>
            <p:ph idx="1"/>
          </p:nvPr>
        </p:nvSpPr>
        <p:spPr/>
        <p:txBody>
          <a:bodyPr/>
          <a:lstStyle/>
          <a:p>
            <a:pPr marL="0" indent="0" algn="just">
              <a:buNone/>
            </a:pPr>
            <a:r>
              <a:rPr lang="en-US" b="1" dirty="0" smtClean="0"/>
              <a:t>Central Core System:</a:t>
            </a:r>
            <a:r>
              <a:rPr lang="en-US" dirty="0" smtClean="0"/>
              <a:t> </a:t>
            </a:r>
            <a:r>
              <a:rPr lang="en-US" dirty="0"/>
              <a:t>A solid vertical central core (typically made of reinforced concrete) acts as the main structural component, providing stability and resistance to lateral loads.</a:t>
            </a:r>
          </a:p>
          <a:p>
            <a:pPr marL="0" indent="0" algn="just">
              <a:buNone/>
            </a:pPr>
            <a:endParaRPr lang="en-US" dirty="0"/>
          </a:p>
          <a:p>
            <a:pPr marL="0" indent="0" algn="just">
              <a:buNone/>
            </a:pPr>
            <a:r>
              <a:rPr lang="en-US" b="1" dirty="0"/>
              <a:t>Core with Outriggers:</a:t>
            </a:r>
            <a:r>
              <a:rPr lang="en-US" dirty="0"/>
              <a:t> A central core reinforced with horizontal outriggers to improve stability, especially in very tall buildings.</a:t>
            </a:r>
          </a:p>
        </p:txBody>
      </p:sp>
    </p:spTree>
    <p:extLst>
      <p:ext uri="{BB962C8B-B14F-4D97-AF65-F5344CB8AC3E}">
        <p14:creationId xmlns="" xmlns:p14="http://schemas.microsoft.com/office/powerpoint/2010/main" val="892891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creen Shot 2025-01-20 at 9.24.36 PM.png"/>
          <p:cNvPicPr>
            <a:picLocks noChangeAspect="1"/>
          </p:cNvPicPr>
          <p:nvPr/>
        </p:nvPicPr>
        <p:blipFill>
          <a:blip r:embed="rId2">
            <a:extLst>
              <a:ext uri="{28A0092B-C50C-407E-A947-70E740481C1C}">
                <a14:useLocalDpi xmlns="" xmlns:a14="http://schemas.microsoft.com/office/drawing/2010/main" val="0"/>
              </a:ext>
            </a:extLst>
          </a:blip>
          <a:stretch>
            <a:fillRect/>
          </a:stretch>
        </p:blipFill>
        <p:spPr>
          <a:xfrm>
            <a:off x="2771775" y="666750"/>
            <a:ext cx="3886200" cy="4965700"/>
          </a:xfrm>
          <a:prstGeom prst="rect">
            <a:avLst/>
          </a:prstGeom>
        </p:spPr>
      </p:pic>
      <p:sp>
        <p:nvSpPr>
          <p:cNvPr id="3" name="TextBox 2"/>
          <p:cNvSpPr txBox="1"/>
          <p:nvPr/>
        </p:nvSpPr>
        <p:spPr>
          <a:xfrm>
            <a:off x="3159125" y="5918200"/>
            <a:ext cx="3302000" cy="430887"/>
          </a:xfrm>
          <a:prstGeom prst="rect">
            <a:avLst/>
          </a:prstGeom>
          <a:noFill/>
        </p:spPr>
        <p:txBody>
          <a:bodyPr wrap="square" rtlCol="0">
            <a:spAutoFit/>
          </a:bodyPr>
          <a:lstStyle/>
          <a:p>
            <a:r>
              <a:rPr lang="en-US" sz="2200" u="sng" dirty="0" smtClean="0"/>
              <a:t>Core and Outrigger System</a:t>
            </a:r>
            <a:endParaRPr lang="en-US" sz="2200" u="sng" dirty="0"/>
          </a:p>
        </p:txBody>
      </p:sp>
    </p:spTree>
    <p:extLst>
      <p:ext uri="{BB962C8B-B14F-4D97-AF65-F5344CB8AC3E}">
        <p14:creationId xmlns="" xmlns:p14="http://schemas.microsoft.com/office/powerpoint/2010/main" val="122086552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6513"/>
            <a:ext cx="8229600" cy="1143000"/>
          </a:xfrm>
        </p:spPr>
        <p:txBody>
          <a:bodyPr/>
          <a:lstStyle/>
          <a:p>
            <a:r>
              <a:rPr lang="en-US" dirty="0"/>
              <a:t>Shear Wall System</a:t>
            </a:r>
          </a:p>
        </p:txBody>
      </p:sp>
      <p:sp>
        <p:nvSpPr>
          <p:cNvPr id="3" name="Content Placeholder 2"/>
          <p:cNvSpPr>
            <a:spLocks noGrp="1"/>
          </p:cNvSpPr>
          <p:nvPr>
            <p:ph idx="1"/>
          </p:nvPr>
        </p:nvSpPr>
        <p:spPr>
          <a:xfrm>
            <a:off x="457200" y="1000126"/>
            <a:ext cx="8229600" cy="5667374"/>
          </a:xfrm>
        </p:spPr>
        <p:txBody>
          <a:bodyPr>
            <a:normAutofit fontScale="92500" lnSpcReduction="20000"/>
          </a:bodyPr>
          <a:lstStyle/>
          <a:p>
            <a:pPr marL="0" indent="0">
              <a:buNone/>
            </a:pPr>
            <a:r>
              <a:rPr lang="en-US" b="1" dirty="0"/>
              <a:t>Description:</a:t>
            </a:r>
            <a:r>
              <a:rPr lang="en-US" dirty="0"/>
              <a:t> Reinforced concrete or masonry walls are distributed throughout the building to resist lateral forces such as wind or earthquakes.</a:t>
            </a:r>
          </a:p>
          <a:p>
            <a:pPr marL="0" indent="0">
              <a:buNone/>
            </a:pPr>
            <a:r>
              <a:rPr lang="en-US" b="1" dirty="0"/>
              <a:t>Function:</a:t>
            </a:r>
            <a:r>
              <a:rPr lang="en-US" dirty="0"/>
              <a:t> The walls transfer lateral forces to the foundation, while the floor system distributes vertical loads.</a:t>
            </a:r>
          </a:p>
          <a:p>
            <a:pPr marL="0" indent="0">
              <a:buNone/>
            </a:pPr>
            <a:r>
              <a:rPr lang="en-US" b="1" dirty="0"/>
              <a:t>Applications:</a:t>
            </a:r>
            <a:r>
              <a:rPr lang="en-US" dirty="0"/>
              <a:t> Common in buildings requiring high lateral stiffness, especially in seismic-prone areas.</a:t>
            </a:r>
          </a:p>
          <a:p>
            <a:pPr marL="0" indent="0">
              <a:buNone/>
            </a:pPr>
            <a:r>
              <a:rPr lang="en-US" b="1" dirty="0"/>
              <a:t>Advantages:</a:t>
            </a:r>
            <a:r>
              <a:rPr lang="en-US" dirty="0"/>
              <a:t> Very effective for resisting lateral loads.</a:t>
            </a:r>
          </a:p>
          <a:p>
            <a:pPr marL="0" indent="0">
              <a:buNone/>
            </a:pPr>
            <a:r>
              <a:rPr lang="en-US" b="1" dirty="0"/>
              <a:t>Disadvantages:</a:t>
            </a:r>
            <a:r>
              <a:rPr lang="en-US" dirty="0"/>
              <a:t> Can limit flexibility of interior layouts; may require large, thick walls in lower levels.</a:t>
            </a:r>
          </a:p>
        </p:txBody>
      </p:sp>
    </p:spTree>
    <p:extLst>
      <p:ext uri="{BB962C8B-B14F-4D97-AF65-F5344CB8AC3E}">
        <p14:creationId xmlns="" xmlns:p14="http://schemas.microsoft.com/office/powerpoint/2010/main" val="250537062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creen Shot 2025-01-20 at 9.50.15 PM.png"/>
          <p:cNvPicPr>
            <a:picLocks noChangeAspect="1"/>
          </p:cNvPicPr>
          <p:nvPr/>
        </p:nvPicPr>
        <p:blipFill>
          <a:blip r:embed="rId2">
            <a:extLst>
              <a:ext uri="{28A0092B-C50C-407E-A947-70E740481C1C}">
                <a14:useLocalDpi xmlns="" xmlns:a14="http://schemas.microsoft.com/office/drawing/2010/main" val="0"/>
              </a:ext>
            </a:extLst>
          </a:blip>
          <a:stretch>
            <a:fillRect/>
          </a:stretch>
        </p:blipFill>
        <p:spPr>
          <a:xfrm>
            <a:off x="2336800" y="628650"/>
            <a:ext cx="4406900" cy="4902200"/>
          </a:xfrm>
          <a:prstGeom prst="rect">
            <a:avLst/>
          </a:prstGeom>
        </p:spPr>
      </p:pic>
    </p:spTree>
    <p:extLst>
      <p:ext uri="{BB962C8B-B14F-4D97-AF65-F5344CB8AC3E}">
        <p14:creationId xmlns="" xmlns:p14="http://schemas.microsoft.com/office/powerpoint/2010/main" val="392864095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Braced Frame System</a:t>
            </a:r>
            <a:endParaRPr lang="en-US" dirty="0"/>
          </a:p>
        </p:txBody>
      </p:sp>
      <p:sp>
        <p:nvSpPr>
          <p:cNvPr id="3" name="Content Placeholder 2"/>
          <p:cNvSpPr>
            <a:spLocks noGrp="1"/>
          </p:cNvSpPr>
          <p:nvPr>
            <p:ph idx="1"/>
          </p:nvPr>
        </p:nvSpPr>
        <p:spPr>
          <a:xfrm>
            <a:off x="457200" y="1417638"/>
            <a:ext cx="8229600" cy="5440362"/>
          </a:xfrm>
        </p:spPr>
        <p:txBody>
          <a:bodyPr>
            <a:normAutofit fontScale="92500" lnSpcReduction="10000"/>
          </a:bodyPr>
          <a:lstStyle/>
          <a:p>
            <a:pPr marL="0" indent="0" algn="just">
              <a:buNone/>
            </a:pPr>
            <a:r>
              <a:rPr lang="en-US" dirty="0" smtClean="0"/>
              <a:t>A </a:t>
            </a:r>
            <a:r>
              <a:rPr lang="en-US" dirty="0"/>
              <a:t>system using diagonal braces (either in X or V patterns) to resist lateral loads.</a:t>
            </a:r>
          </a:p>
          <a:p>
            <a:pPr marL="0" indent="0" algn="just">
              <a:buNone/>
            </a:pPr>
            <a:r>
              <a:rPr lang="en-US" b="1" dirty="0"/>
              <a:t>Function: </a:t>
            </a:r>
            <a:r>
              <a:rPr lang="en-US" dirty="0"/>
              <a:t>The braces act like trusses, transferring lateral loads to the foundation.</a:t>
            </a:r>
          </a:p>
          <a:p>
            <a:pPr marL="0" indent="0" algn="just">
              <a:buNone/>
            </a:pPr>
            <a:r>
              <a:rPr lang="en-US" b="1" dirty="0"/>
              <a:t>Applications:</a:t>
            </a:r>
            <a:r>
              <a:rPr lang="en-US" dirty="0"/>
              <a:t> Common in steel-frame buildings where lateral load resistance is needed.</a:t>
            </a:r>
          </a:p>
          <a:p>
            <a:pPr marL="0" indent="0" algn="just">
              <a:buNone/>
            </a:pPr>
            <a:r>
              <a:rPr lang="en-US" b="1" dirty="0"/>
              <a:t>Advantages:</a:t>
            </a:r>
            <a:r>
              <a:rPr lang="en-US" dirty="0"/>
              <a:t> Provides a lightweight and effective solution for lateral stability.</a:t>
            </a:r>
          </a:p>
          <a:p>
            <a:pPr marL="0" indent="0" algn="just">
              <a:buNone/>
            </a:pPr>
            <a:r>
              <a:rPr lang="en-US" b="1" dirty="0"/>
              <a:t>Disadvantages:</a:t>
            </a:r>
            <a:r>
              <a:rPr lang="en-US" dirty="0"/>
              <a:t> Can obstruct interior floor plans; may require additional structural elements to integrate with the overall design.</a:t>
            </a:r>
          </a:p>
        </p:txBody>
      </p:sp>
    </p:spTree>
    <p:extLst>
      <p:ext uri="{BB962C8B-B14F-4D97-AF65-F5344CB8AC3E}">
        <p14:creationId xmlns="" xmlns:p14="http://schemas.microsoft.com/office/powerpoint/2010/main" val="388049003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creen Shot 2025-01-20 at 9.53.05 PM.png"/>
          <p:cNvPicPr>
            <a:picLocks noChangeAspect="1"/>
          </p:cNvPicPr>
          <p:nvPr/>
        </p:nvPicPr>
        <p:blipFill>
          <a:blip r:embed="rId2">
            <a:extLst>
              <a:ext uri="{28A0092B-C50C-407E-A947-70E740481C1C}">
                <a14:useLocalDpi xmlns="" xmlns:a14="http://schemas.microsoft.com/office/drawing/2010/main" val="0"/>
              </a:ext>
            </a:extLst>
          </a:blip>
          <a:stretch>
            <a:fillRect/>
          </a:stretch>
        </p:blipFill>
        <p:spPr>
          <a:xfrm>
            <a:off x="412115" y="235452"/>
            <a:ext cx="3937635" cy="5790640"/>
          </a:xfrm>
          <a:prstGeom prst="rect">
            <a:avLst/>
          </a:prstGeom>
        </p:spPr>
      </p:pic>
      <p:pic>
        <p:nvPicPr>
          <p:cNvPr id="3" name="Picture 2" descr="Screen Shot 2025-01-20 at 9.53.56 PM.png"/>
          <p:cNvPicPr>
            <a:picLocks noChangeAspect="1"/>
          </p:cNvPicPr>
          <p:nvPr/>
        </p:nvPicPr>
        <p:blipFill>
          <a:blip r:embed="rId3">
            <a:extLst>
              <a:ext uri="{28A0092B-C50C-407E-A947-70E740481C1C}">
                <a14:useLocalDpi xmlns="" xmlns:a14="http://schemas.microsoft.com/office/drawing/2010/main" val="0"/>
              </a:ext>
            </a:extLst>
          </a:blip>
          <a:stretch>
            <a:fillRect/>
          </a:stretch>
        </p:blipFill>
        <p:spPr>
          <a:xfrm>
            <a:off x="4597183" y="396875"/>
            <a:ext cx="4318715" cy="5410171"/>
          </a:xfrm>
          <a:prstGeom prst="rect">
            <a:avLst/>
          </a:prstGeom>
        </p:spPr>
      </p:pic>
      <p:sp>
        <p:nvSpPr>
          <p:cNvPr id="4" name="Rectangle 3"/>
          <p:cNvSpPr/>
          <p:nvPr/>
        </p:nvSpPr>
        <p:spPr>
          <a:xfrm>
            <a:off x="3036811" y="6143051"/>
            <a:ext cx="2889283" cy="461665"/>
          </a:xfrm>
          <a:prstGeom prst="rect">
            <a:avLst/>
          </a:prstGeom>
        </p:spPr>
        <p:txBody>
          <a:bodyPr wrap="none">
            <a:spAutoFit/>
          </a:bodyPr>
          <a:lstStyle/>
          <a:p>
            <a:r>
              <a:rPr lang="en-US" sz="2400" u="sng" dirty="0"/>
              <a:t>Braced Frame System</a:t>
            </a:r>
          </a:p>
        </p:txBody>
      </p:sp>
    </p:spTree>
    <p:extLst>
      <p:ext uri="{BB962C8B-B14F-4D97-AF65-F5344CB8AC3E}">
        <p14:creationId xmlns="" xmlns:p14="http://schemas.microsoft.com/office/powerpoint/2010/main" val="351293929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Tube System</a:t>
            </a:r>
            <a:endParaRPr lang="en-US" dirty="0"/>
          </a:p>
        </p:txBody>
      </p:sp>
      <p:sp>
        <p:nvSpPr>
          <p:cNvPr id="3" name="Content Placeholder 2"/>
          <p:cNvSpPr>
            <a:spLocks noGrp="1"/>
          </p:cNvSpPr>
          <p:nvPr>
            <p:ph idx="1"/>
          </p:nvPr>
        </p:nvSpPr>
        <p:spPr/>
        <p:txBody>
          <a:bodyPr>
            <a:normAutofit fontScale="85000" lnSpcReduction="10000"/>
          </a:bodyPr>
          <a:lstStyle/>
          <a:p>
            <a:pPr marL="0" indent="0" algn="just">
              <a:buNone/>
            </a:pPr>
            <a:r>
              <a:rPr lang="en-US" b="1" dirty="0"/>
              <a:t>Framed Tube System:</a:t>
            </a:r>
            <a:r>
              <a:rPr lang="en-US" dirty="0"/>
              <a:t> A tube-like framework where the exterior columns form a "tube" to resist lateral forces. Example: John Hancock Center.</a:t>
            </a:r>
          </a:p>
          <a:p>
            <a:pPr marL="0" indent="0" algn="just">
              <a:buNone/>
            </a:pPr>
            <a:endParaRPr lang="en-US" dirty="0"/>
          </a:p>
          <a:p>
            <a:pPr marL="0" indent="0" algn="just">
              <a:buNone/>
            </a:pPr>
            <a:r>
              <a:rPr lang="en-US" b="1" dirty="0"/>
              <a:t>Bundled Tube System:</a:t>
            </a:r>
            <a:r>
              <a:rPr lang="en-US" dirty="0"/>
              <a:t> Multiple tube-like structures bundled together, as in the Willis Tower (formerly Sears Tower), to create a rigid framework for very tall buildings.</a:t>
            </a:r>
          </a:p>
          <a:p>
            <a:pPr marL="0" indent="0" algn="just">
              <a:buNone/>
            </a:pPr>
            <a:endParaRPr lang="en-US" dirty="0"/>
          </a:p>
          <a:p>
            <a:pPr marL="0" indent="0" algn="just">
              <a:buNone/>
            </a:pPr>
            <a:r>
              <a:rPr lang="en-US" b="1" dirty="0"/>
              <a:t>Tube in Tube System:</a:t>
            </a:r>
            <a:r>
              <a:rPr lang="en-US" dirty="0"/>
              <a:t> An outer tube that resists lateral forces, combined with a central core that supports vertical loads.</a:t>
            </a:r>
          </a:p>
        </p:txBody>
      </p:sp>
    </p:spTree>
    <p:extLst>
      <p:ext uri="{BB962C8B-B14F-4D97-AF65-F5344CB8AC3E}">
        <p14:creationId xmlns="" xmlns:p14="http://schemas.microsoft.com/office/powerpoint/2010/main" val="240624199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creen Shot 2025-01-20 at 9.59.01 PM.png"/>
          <p:cNvPicPr>
            <a:picLocks noChangeAspect="1"/>
          </p:cNvPicPr>
          <p:nvPr/>
        </p:nvPicPr>
        <p:blipFill>
          <a:blip r:embed="rId2">
            <a:extLst>
              <a:ext uri="{BEBA8EAE-BF5A-486C-A8C5-ECC9F3942E4B}">
                <a14:imgProps xmlns="" xmlns:a14="http://schemas.microsoft.com/office/drawing/2010/main">
                  <a14:imgLayer r:embed="rId3">
                    <a14:imgEffect>
                      <a14:sharpenSoften amount="50000"/>
                    </a14:imgEffect>
                    <a14:imgEffect>
                      <a14:brightnessContrast contrast="-40000"/>
                    </a14:imgEffect>
                  </a14:imgLayer>
                </a14:imgProps>
              </a:ext>
              <a:ext uri="{28A0092B-C50C-407E-A947-70E740481C1C}">
                <a14:useLocalDpi xmlns="" xmlns:a14="http://schemas.microsoft.com/office/drawing/2010/main" val="0"/>
              </a:ext>
            </a:extLst>
          </a:blip>
          <a:stretch>
            <a:fillRect/>
          </a:stretch>
        </p:blipFill>
        <p:spPr>
          <a:xfrm>
            <a:off x="530225" y="695325"/>
            <a:ext cx="7734300" cy="4800600"/>
          </a:xfrm>
          <a:prstGeom prst="rect">
            <a:avLst/>
          </a:prstGeom>
        </p:spPr>
      </p:pic>
      <p:sp>
        <p:nvSpPr>
          <p:cNvPr id="3" name="Title 1"/>
          <p:cNvSpPr txBox="1">
            <a:spLocks/>
          </p:cNvSpPr>
          <p:nvPr/>
        </p:nvSpPr>
        <p:spPr>
          <a:xfrm>
            <a:off x="234950" y="5354638"/>
            <a:ext cx="8229600" cy="1143000"/>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2400" dirty="0" smtClean="0"/>
              <a:t>Tube Systems</a:t>
            </a:r>
            <a:endParaRPr lang="en-US" sz="2400" dirty="0"/>
          </a:p>
        </p:txBody>
      </p:sp>
    </p:spTree>
    <p:extLst>
      <p:ext uri="{BB962C8B-B14F-4D97-AF65-F5344CB8AC3E}">
        <p14:creationId xmlns="" xmlns:p14="http://schemas.microsoft.com/office/powerpoint/2010/main" val="2836198808"/>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creen Shot 2025-01-20 at 10.03.22 PM.png"/>
          <p:cNvPicPr>
            <a:picLocks noChangeAspect="1"/>
          </p:cNvPicPr>
          <p:nvPr/>
        </p:nvPicPr>
        <p:blipFill>
          <a:blip r:embed="rId2">
            <a:extLst>
              <a:ext uri="{28A0092B-C50C-407E-A947-70E740481C1C}">
                <a14:useLocalDpi xmlns="" xmlns:a14="http://schemas.microsoft.com/office/drawing/2010/main" val="0"/>
              </a:ext>
            </a:extLst>
          </a:blip>
          <a:stretch>
            <a:fillRect/>
          </a:stretch>
        </p:blipFill>
        <p:spPr>
          <a:xfrm>
            <a:off x="2654300" y="476250"/>
            <a:ext cx="3771900" cy="5651500"/>
          </a:xfrm>
          <a:prstGeom prst="rect">
            <a:avLst/>
          </a:prstGeom>
        </p:spPr>
      </p:pic>
      <p:sp>
        <p:nvSpPr>
          <p:cNvPr id="3" name="Rectangle 2"/>
          <p:cNvSpPr/>
          <p:nvPr/>
        </p:nvSpPr>
        <p:spPr>
          <a:xfrm>
            <a:off x="3029376" y="6260584"/>
            <a:ext cx="3036107" cy="461665"/>
          </a:xfrm>
          <a:prstGeom prst="rect">
            <a:avLst/>
          </a:prstGeom>
        </p:spPr>
        <p:txBody>
          <a:bodyPr wrap="none">
            <a:spAutoFit/>
          </a:bodyPr>
          <a:lstStyle/>
          <a:p>
            <a:r>
              <a:rPr lang="en-US" sz="2400" b="1" u="sng" dirty="0"/>
              <a:t>Bundled Tube System:</a:t>
            </a:r>
            <a:endParaRPr lang="en-US" sz="2400" u="sng" dirty="0"/>
          </a:p>
        </p:txBody>
      </p:sp>
    </p:spTree>
    <p:extLst>
      <p:ext uri="{BB962C8B-B14F-4D97-AF65-F5344CB8AC3E}">
        <p14:creationId xmlns="" xmlns:p14="http://schemas.microsoft.com/office/powerpoint/2010/main" val="424777630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Hybrid System</a:t>
            </a:r>
            <a:endParaRPr lang="en-US" dirty="0"/>
          </a:p>
        </p:txBody>
      </p:sp>
      <p:sp>
        <p:nvSpPr>
          <p:cNvPr id="3" name="Content Placeholder 2"/>
          <p:cNvSpPr>
            <a:spLocks noGrp="1"/>
          </p:cNvSpPr>
          <p:nvPr>
            <p:ph idx="1"/>
          </p:nvPr>
        </p:nvSpPr>
        <p:spPr/>
        <p:txBody>
          <a:bodyPr>
            <a:normAutofit lnSpcReduction="10000"/>
          </a:bodyPr>
          <a:lstStyle/>
          <a:p>
            <a:pPr marL="0" indent="0" algn="just">
              <a:buNone/>
            </a:pPr>
            <a:r>
              <a:rPr lang="en-US" b="1" dirty="0"/>
              <a:t>Dual Systems:</a:t>
            </a:r>
            <a:r>
              <a:rPr lang="en-US" dirty="0"/>
              <a:t> A combination of moment-resisting frames and shear walls or braced frames to provide enhanced resistance to both vertical and lateral forces.</a:t>
            </a:r>
          </a:p>
          <a:p>
            <a:pPr marL="0" indent="0" algn="just">
              <a:buNone/>
            </a:pPr>
            <a:endParaRPr lang="en-US" dirty="0"/>
          </a:p>
          <a:p>
            <a:pPr marL="0" indent="0" algn="just">
              <a:buNone/>
            </a:pPr>
            <a:r>
              <a:rPr lang="en-US" b="1" dirty="0"/>
              <a:t>Combination of Core and Braced Frames:</a:t>
            </a:r>
            <a:r>
              <a:rPr lang="en-US" dirty="0"/>
              <a:t> A hybrid of core systems and external braced frames for added stability and flexibility in tall buildings.</a:t>
            </a:r>
          </a:p>
          <a:p>
            <a:pPr marL="0" indent="0" algn="just">
              <a:buNone/>
            </a:pPr>
            <a:endParaRPr lang="en-US" dirty="0"/>
          </a:p>
          <a:p>
            <a:pPr marL="0" indent="0" algn="just">
              <a:buNone/>
            </a:pPr>
            <a:endParaRPr lang="en-US" dirty="0"/>
          </a:p>
        </p:txBody>
      </p:sp>
    </p:spTree>
    <p:extLst>
      <p:ext uri="{BB962C8B-B14F-4D97-AF65-F5344CB8AC3E}">
        <p14:creationId xmlns="" xmlns:p14="http://schemas.microsoft.com/office/powerpoint/2010/main" val="301354710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Load Transfer Mechanism</a:t>
            </a:r>
            <a:endParaRPr lang="en-US" dirty="0"/>
          </a:p>
        </p:txBody>
      </p:sp>
      <p:sp>
        <p:nvSpPr>
          <p:cNvPr id="3" name="Content Placeholder 2"/>
          <p:cNvSpPr>
            <a:spLocks noGrp="1"/>
          </p:cNvSpPr>
          <p:nvPr>
            <p:ph idx="1"/>
          </p:nvPr>
        </p:nvSpPr>
        <p:spPr/>
        <p:txBody>
          <a:bodyPr>
            <a:normAutofit/>
          </a:bodyPr>
          <a:lstStyle/>
          <a:p>
            <a:pPr marL="0" indent="0" algn="just">
              <a:buNone/>
            </a:pPr>
            <a:r>
              <a:rPr lang="en-US" dirty="0" smtClean="0"/>
              <a:t>Load transfer mechanism refers to the method by which forces and loads acting on a structure, such as gravity, wind, seismic, or live loads, are transmitted through its various components to the foundation and ultimately to the ground. It involves how structural elements (beams, columns, slabs, walls, etc.) distribute and resist these forces to maintain stability and ensure safety.</a:t>
            </a:r>
          </a:p>
        </p:txBody>
      </p:sp>
    </p:spTree>
    <p:extLst>
      <p:ext uri="{BB962C8B-B14F-4D97-AF65-F5344CB8AC3E}">
        <p14:creationId xmlns="" xmlns:p14="http://schemas.microsoft.com/office/powerpoint/2010/main" val="386170198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Environmental Impact of Materials</a:t>
            </a:r>
            <a:endParaRPr lang="en-IN" dirty="0"/>
          </a:p>
        </p:txBody>
      </p:sp>
      <p:sp>
        <p:nvSpPr>
          <p:cNvPr id="3" name="Content Placeholder 2"/>
          <p:cNvSpPr>
            <a:spLocks noGrp="1"/>
          </p:cNvSpPr>
          <p:nvPr>
            <p:ph idx="1"/>
          </p:nvPr>
        </p:nvSpPr>
        <p:spPr/>
        <p:txBody>
          <a:bodyPr>
            <a:normAutofit fontScale="85000" lnSpcReduction="10000"/>
          </a:bodyPr>
          <a:lstStyle/>
          <a:p>
            <a:pPr marL="0" indent="0" algn="just">
              <a:buNone/>
            </a:pPr>
            <a:r>
              <a:rPr lang="en-IN" dirty="0" smtClean="0"/>
              <a:t>The production, use, and disposal of building materials can significantly impact the environment. These impacts occur throughout the material lifecycle—extraction, manufacturing, transportation, construction, operation, and disposal.</a:t>
            </a:r>
          </a:p>
          <a:p>
            <a:pPr marL="0" indent="0" algn="just"/>
            <a:r>
              <a:rPr lang="en-IN" b="1" dirty="0" smtClean="0"/>
              <a:t> Resource Depletion</a:t>
            </a:r>
          </a:p>
          <a:p>
            <a:pPr marL="723900" indent="-355600" algn="just"/>
            <a:r>
              <a:rPr lang="en-IN" b="1" dirty="0" smtClean="0"/>
              <a:t>Impact</a:t>
            </a:r>
            <a:r>
              <a:rPr lang="en-IN" dirty="0" smtClean="0"/>
              <a:t>: Extraction of raw materials (e.g., sand, timber, minerals) leads to depletion of natural resources.</a:t>
            </a:r>
          </a:p>
          <a:p>
            <a:pPr marL="723900" indent="-355600" algn="just"/>
            <a:r>
              <a:rPr lang="en-IN" b="1" dirty="0" smtClean="0"/>
              <a:t>Example</a:t>
            </a:r>
            <a:r>
              <a:rPr lang="en-IN" dirty="0" smtClean="0"/>
              <a:t>: Over-mining for cement or aggregates damages ecosystems.</a:t>
            </a:r>
          </a:p>
          <a:p>
            <a:pPr marL="0" indent="0" algn="just">
              <a:buNone/>
            </a:pPr>
            <a:endParaRPr lang="en-IN" dirty="0"/>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7" name="Rectangle 3"/>
          <p:cNvSpPr>
            <a:spLocks noChangeArrowheads="1"/>
          </p:cNvSpPr>
          <p:nvPr/>
        </p:nvSpPr>
        <p:spPr bwMode="auto">
          <a:xfrm>
            <a:off x="431800" y="1322457"/>
            <a:ext cx="7924800" cy="4493538"/>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355600" lvl="0" indent="-355600" algn="just" defTabSz="914400" fontAlgn="base">
              <a:spcBef>
                <a:spcPct val="0"/>
              </a:spcBef>
              <a:spcAft>
                <a:spcPct val="0"/>
              </a:spcAft>
              <a:buFont typeface="Arial" pitchFamily="34" charset="0"/>
              <a:buChar char="•"/>
            </a:pPr>
            <a:r>
              <a:rPr lang="en-US" sz="2200" b="1" dirty="0" smtClean="0">
                <a:latin typeface="Arial" charset="0"/>
                <a:cs typeface="Arial" charset="0"/>
              </a:rPr>
              <a:t>Energy Consumption</a:t>
            </a:r>
          </a:p>
          <a:p>
            <a:pPr marL="723900" lvl="0" indent="-368300" algn="just" defTabSz="914400" eaLnBrk="0" fontAlgn="base" hangingPunct="0">
              <a:spcBef>
                <a:spcPct val="0"/>
              </a:spcBef>
              <a:spcAft>
                <a:spcPct val="0"/>
              </a:spcAft>
              <a:buFontTx/>
              <a:buChar char="•"/>
            </a:pPr>
            <a:r>
              <a:rPr lang="en-US" sz="2200" b="1" dirty="0" smtClean="0">
                <a:latin typeface="Arial" charset="0"/>
                <a:cs typeface="Arial" charset="0"/>
              </a:rPr>
              <a:t>Impact</a:t>
            </a:r>
            <a:r>
              <a:rPr lang="en-US" sz="2200" dirty="0" smtClean="0">
                <a:latin typeface="Arial" charset="0"/>
                <a:cs typeface="Arial" charset="0"/>
              </a:rPr>
              <a:t>: Manufacturing materials like steel, cement, and bricks is energy-intensive and relies heavily on fossil fuels, contributing to greenhouse gas emissions.</a:t>
            </a:r>
          </a:p>
          <a:p>
            <a:pPr marL="723900" lvl="0" indent="-368300" algn="just" defTabSz="914400" eaLnBrk="0" fontAlgn="base" hangingPunct="0">
              <a:spcBef>
                <a:spcPct val="0"/>
              </a:spcBef>
              <a:spcAft>
                <a:spcPct val="0"/>
              </a:spcAft>
              <a:buFontTx/>
              <a:buChar char="•"/>
            </a:pPr>
            <a:r>
              <a:rPr lang="en-US" sz="2200" b="1" dirty="0" smtClean="0">
                <a:latin typeface="Arial" charset="0"/>
                <a:cs typeface="Arial" charset="0"/>
              </a:rPr>
              <a:t>Example</a:t>
            </a:r>
            <a:r>
              <a:rPr lang="en-US" sz="2200" dirty="0" smtClean="0">
                <a:latin typeface="Arial" charset="0"/>
                <a:cs typeface="Arial" charset="0"/>
              </a:rPr>
              <a:t>: Cement production accounts for ~8% of global CO₂ emissions.</a:t>
            </a:r>
          </a:p>
          <a:p>
            <a:pPr marL="0" marR="0" lvl="0" indent="0" algn="just" defTabSz="914400" rtl="0" eaLnBrk="1" fontAlgn="base" latinLnBrk="0" hangingPunct="1">
              <a:lnSpc>
                <a:spcPct val="100000"/>
              </a:lnSpc>
              <a:spcBef>
                <a:spcPct val="0"/>
              </a:spcBef>
              <a:spcAft>
                <a:spcPct val="0"/>
              </a:spcAft>
              <a:buClrTx/>
              <a:buSzTx/>
              <a:buFontTx/>
              <a:buNone/>
              <a:tabLst/>
            </a:pPr>
            <a:endParaRPr kumimoji="0" lang="en-US" sz="2200" b="1" i="0" u="none" strike="noStrike" cap="none" normalizeH="0" baseline="0" dirty="0" smtClean="0">
              <a:ln>
                <a:noFill/>
              </a:ln>
              <a:solidFill>
                <a:schemeClr val="tx1"/>
              </a:solidFill>
              <a:effectLst/>
              <a:latin typeface="Arial" charset="0"/>
              <a:cs typeface="Arial" charset="0"/>
            </a:endParaRPr>
          </a:p>
          <a:p>
            <a:pPr marL="355600" marR="0" lvl="0" indent="-355600" algn="just" defTabSz="914400" rtl="0" eaLnBrk="1" fontAlgn="base" latinLnBrk="0" hangingPunct="1">
              <a:lnSpc>
                <a:spcPct val="100000"/>
              </a:lnSpc>
              <a:spcBef>
                <a:spcPct val="0"/>
              </a:spcBef>
              <a:spcAft>
                <a:spcPct val="0"/>
              </a:spcAft>
              <a:buClrTx/>
              <a:buSzTx/>
              <a:buFont typeface="Arial" pitchFamily="34" charset="0"/>
              <a:buChar char="•"/>
              <a:tabLst/>
            </a:pPr>
            <a:r>
              <a:rPr kumimoji="0" lang="en-US" sz="2200" b="1" i="0" u="none" strike="noStrike" cap="none" normalizeH="0" baseline="0" dirty="0" smtClean="0">
                <a:ln>
                  <a:noFill/>
                </a:ln>
                <a:solidFill>
                  <a:schemeClr val="tx1"/>
                </a:solidFill>
                <a:effectLst/>
                <a:latin typeface="Arial" charset="0"/>
                <a:cs typeface="Arial" charset="0"/>
              </a:rPr>
              <a:t>Carbon Emissions</a:t>
            </a:r>
          </a:p>
          <a:p>
            <a:pPr marL="723900" marR="0" lvl="0" indent="-368300" algn="just" defTabSz="914400" rtl="0" eaLnBrk="0" fontAlgn="base" latinLnBrk="0" hangingPunct="0">
              <a:lnSpc>
                <a:spcPct val="100000"/>
              </a:lnSpc>
              <a:spcBef>
                <a:spcPct val="0"/>
              </a:spcBef>
              <a:spcAft>
                <a:spcPct val="0"/>
              </a:spcAft>
              <a:buClrTx/>
              <a:buSzTx/>
              <a:buFontTx/>
              <a:buChar char="•"/>
              <a:tabLst/>
            </a:pPr>
            <a:r>
              <a:rPr kumimoji="0" lang="en-US" sz="2200" b="1" i="0" u="none" strike="noStrike" cap="none" normalizeH="0" baseline="0" dirty="0" smtClean="0">
                <a:ln>
                  <a:noFill/>
                </a:ln>
                <a:solidFill>
                  <a:schemeClr val="tx1"/>
                </a:solidFill>
                <a:effectLst/>
                <a:latin typeface="Arial" charset="0"/>
                <a:cs typeface="Arial" charset="0"/>
              </a:rPr>
              <a:t>Impact</a:t>
            </a:r>
            <a:r>
              <a:rPr kumimoji="0" lang="en-US" sz="2200" b="0" i="0" u="none" strike="noStrike" cap="none" normalizeH="0" baseline="0" dirty="0" smtClean="0">
                <a:ln>
                  <a:noFill/>
                </a:ln>
                <a:solidFill>
                  <a:schemeClr val="tx1"/>
                </a:solidFill>
                <a:effectLst/>
                <a:latin typeface="Arial" charset="0"/>
                <a:cs typeface="Arial" charset="0"/>
              </a:rPr>
              <a:t>: Materials like concrete, steel, and aluminum have high carbon footprints due to energy use during production and transportation.</a:t>
            </a:r>
          </a:p>
          <a:p>
            <a:pPr marL="723900" marR="0" lvl="0" indent="-368300" algn="just" defTabSz="914400" rtl="0" eaLnBrk="0" fontAlgn="base" latinLnBrk="0" hangingPunct="0">
              <a:lnSpc>
                <a:spcPct val="100000"/>
              </a:lnSpc>
              <a:spcBef>
                <a:spcPct val="0"/>
              </a:spcBef>
              <a:spcAft>
                <a:spcPct val="0"/>
              </a:spcAft>
              <a:buClrTx/>
              <a:buSzTx/>
              <a:buFontTx/>
              <a:buChar char="•"/>
              <a:tabLst/>
            </a:pPr>
            <a:r>
              <a:rPr kumimoji="0" lang="en-US" sz="2200" b="1" i="0" u="none" strike="noStrike" cap="none" normalizeH="0" baseline="0" dirty="0" smtClean="0">
                <a:ln>
                  <a:noFill/>
                </a:ln>
                <a:solidFill>
                  <a:schemeClr val="tx1"/>
                </a:solidFill>
                <a:effectLst/>
                <a:latin typeface="Arial" charset="0"/>
                <a:cs typeface="Arial" charset="0"/>
              </a:rPr>
              <a:t>Example</a:t>
            </a:r>
            <a:r>
              <a:rPr kumimoji="0" lang="en-US" sz="2200" b="0" i="0" u="none" strike="noStrike" cap="none" normalizeH="0" baseline="0" dirty="0" smtClean="0">
                <a:ln>
                  <a:noFill/>
                </a:ln>
                <a:solidFill>
                  <a:schemeClr val="tx1"/>
                </a:solidFill>
                <a:effectLst/>
                <a:latin typeface="Arial" charset="0"/>
                <a:cs typeface="Arial" charset="0"/>
              </a:rPr>
              <a:t>: High emissions during the manufacture of Portland cement.</a:t>
            </a:r>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749300" y="457200"/>
            <a:ext cx="7721600" cy="6093976"/>
          </a:xfrm>
          <a:prstGeom prst="rect">
            <a:avLst/>
          </a:prstGeom>
        </p:spPr>
        <p:txBody>
          <a:bodyPr wrap="square">
            <a:spAutoFit/>
          </a:bodyPr>
          <a:lstStyle/>
          <a:p>
            <a:pPr marL="355600" lvl="0" indent="-355600" algn="just" defTabSz="914400" fontAlgn="base">
              <a:spcBef>
                <a:spcPct val="0"/>
              </a:spcBef>
              <a:spcAft>
                <a:spcPct val="0"/>
              </a:spcAft>
              <a:buFont typeface="Arial" pitchFamily="34" charset="0"/>
              <a:buChar char="•"/>
            </a:pPr>
            <a:r>
              <a:rPr lang="en-US" sz="2600" b="1" dirty="0" smtClean="0">
                <a:latin typeface="Arial" charset="0"/>
                <a:cs typeface="Arial" charset="0"/>
              </a:rPr>
              <a:t>Pollution</a:t>
            </a:r>
          </a:p>
          <a:p>
            <a:pPr marL="723900" lvl="0" indent="-368300" algn="just" defTabSz="914400" eaLnBrk="0" fontAlgn="base" hangingPunct="0">
              <a:spcBef>
                <a:spcPct val="0"/>
              </a:spcBef>
              <a:spcAft>
                <a:spcPct val="0"/>
              </a:spcAft>
              <a:buFontTx/>
              <a:buChar char="•"/>
            </a:pPr>
            <a:r>
              <a:rPr lang="en-US" sz="2600" b="1" dirty="0" smtClean="0">
                <a:latin typeface="Arial" charset="0"/>
                <a:cs typeface="Arial" charset="0"/>
              </a:rPr>
              <a:t>Air Pollution</a:t>
            </a:r>
            <a:r>
              <a:rPr lang="en-US" sz="2600" dirty="0" smtClean="0">
                <a:latin typeface="Arial" charset="0"/>
                <a:cs typeface="Arial" charset="0"/>
              </a:rPr>
              <a:t>: Dust and emissions from material production, e.g., brick kilns and cement plants.</a:t>
            </a:r>
          </a:p>
          <a:p>
            <a:pPr marL="723900" lvl="0" indent="-368300" algn="just" defTabSz="914400" eaLnBrk="0" fontAlgn="base" hangingPunct="0">
              <a:spcBef>
                <a:spcPct val="0"/>
              </a:spcBef>
              <a:spcAft>
                <a:spcPct val="0"/>
              </a:spcAft>
              <a:buFontTx/>
              <a:buChar char="•"/>
            </a:pPr>
            <a:r>
              <a:rPr lang="en-US" sz="2600" b="1" dirty="0" smtClean="0">
                <a:latin typeface="Arial" charset="0"/>
                <a:cs typeface="Arial" charset="0"/>
              </a:rPr>
              <a:t>Water Pollution</a:t>
            </a:r>
            <a:r>
              <a:rPr lang="en-US" sz="2600" dirty="0" smtClean="0">
                <a:latin typeface="Arial" charset="0"/>
                <a:cs typeface="Arial" charset="0"/>
              </a:rPr>
              <a:t>: Runoff from quarries and factories contaminates water sources.</a:t>
            </a:r>
          </a:p>
          <a:p>
            <a:pPr marL="723900" lvl="0" indent="-368300" algn="just" defTabSz="914400" eaLnBrk="0" fontAlgn="base" hangingPunct="0">
              <a:spcBef>
                <a:spcPct val="0"/>
              </a:spcBef>
              <a:spcAft>
                <a:spcPct val="0"/>
              </a:spcAft>
              <a:buFontTx/>
              <a:buChar char="•"/>
            </a:pPr>
            <a:r>
              <a:rPr lang="en-US" sz="2600" b="1" dirty="0" smtClean="0">
                <a:latin typeface="Arial" charset="0"/>
                <a:cs typeface="Arial" charset="0"/>
              </a:rPr>
              <a:t>Soil Pollution</a:t>
            </a:r>
            <a:r>
              <a:rPr lang="en-US" sz="2600" dirty="0" smtClean="0">
                <a:latin typeface="Arial" charset="0"/>
                <a:cs typeface="Arial" charset="0"/>
              </a:rPr>
              <a:t>: Waste from construction sites degrades soil quality.</a:t>
            </a:r>
          </a:p>
          <a:p>
            <a:pPr marL="723900" lvl="0" indent="-368300" algn="just" defTabSz="914400" eaLnBrk="0" fontAlgn="base" hangingPunct="0">
              <a:spcBef>
                <a:spcPct val="0"/>
              </a:spcBef>
              <a:spcAft>
                <a:spcPct val="0"/>
              </a:spcAft>
              <a:buFontTx/>
              <a:buChar char="•"/>
            </a:pPr>
            <a:endParaRPr lang="en-US" sz="2600" dirty="0" smtClean="0">
              <a:latin typeface="Arial" charset="0"/>
              <a:cs typeface="Arial" charset="0"/>
            </a:endParaRPr>
          </a:p>
          <a:p>
            <a:pPr marL="361950" lvl="0" indent="-361950" algn="just" defTabSz="914400" fontAlgn="base">
              <a:spcBef>
                <a:spcPct val="0"/>
              </a:spcBef>
              <a:spcAft>
                <a:spcPct val="0"/>
              </a:spcAft>
              <a:buFont typeface="Arial" pitchFamily="34" charset="0"/>
              <a:buChar char="•"/>
            </a:pPr>
            <a:r>
              <a:rPr lang="en-US" sz="2600" b="1" dirty="0" smtClean="0">
                <a:latin typeface="Arial" charset="0"/>
                <a:cs typeface="Arial" charset="0"/>
              </a:rPr>
              <a:t>Waste Generation</a:t>
            </a:r>
          </a:p>
          <a:p>
            <a:pPr marL="723900" lvl="0" indent="-361950" algn="just" defTabSz="914400" eaLnBrk="0" fontAlgn="base" hangingPunct="0">
              <a:spcBef>
                <a:spcPct val="0"/>
              </a:spcBef>
              <a:spcAft>
                <a:spcPct val="0"/>
              </a:spcAft>
              <a:buFontTx/>
              <a:buChar char="•"/>
            </a:pPr>
            <a:r>
              <a:rPr lang="en-US" sz="2600" b="1" dirty="0" smtClean="0">
                <a:latin typeface="Arial" charset="0"/>
                <a:cs typeface="Arial" charset="0"/>
              </a:rPr>
              <a:t>Impact</a:t>
            </a:r>
            <a:r>
              <a:rPr lang="en-US" sz="2600" dirty="0" smtClean="0">
                <a:latin typeface="Arial" charset="0"/>
                <a:cs typeface="Arial" charset="0"/>
              </a:rPr>
              <a:t>: Construction and demolition generate significant waste, much of which is not recycled and ends up in landfills.</a:t>
            </a:r>
          </a:p>
          <a:p>
            <a:pPr marL="723900" lvl="0" indent="-361950" algn="just" defTabSz="914400" eaLnBrk="0" fontAlgn="base" hangingPunct="0">
              <a:spcBef>
                <a:spcPct val="0"/>
              </a:spcBef>
              <a:spcAft>
                <a:spcPct val="0"/>
              </a:spcAft>
              <a:buFontTx/>
              <a:buChar char="•"/>
            </a:pPr>
            <a:r>
              <a:rPr lang="en-US" sz="2600" b="1" dirty="0" smtClean="0">
                <a:latin typeface="Arial" charset="0"/>
                <a:cs typeface="Arial" charset="0"/>
              </a:rPr>
              <a:t>Example</a:t>
            </a:r>
            <a:r>
              <a:rPr lang="en-US" sz="2600" dirty="0" smtClean="0">
                <a:latin typeface="Arial" charset="0"/>
                <a:cs typeface="Arial" charset="0"/>
              </a:rPr>
              <a:t>: Non-recyclable materials like plasterboards contribute to landfill burden.</a:t>
            </a:r>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3" name="Rectangle 3"/>
          <p:cNvSpPr>
            <a:spLocks noChangeArrowheads="1"/>
          </p:cNvSpPr>
          <p:nvPr/>
        </p:nvSpPr>
        <p:spPr bwMode="auto">
          <a:xfrm>
            <a:off x="413331" y="361147"/>
            <a:ext cx="8102019" cy="5262979"/>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457200" marR="0" lvl="0" indent="-457200" algn="l" defTabSz="914400" rtl="0" eaLnBrk="1" fontAlgn="base" latinLnBrk="0" hangingPunct="1">
              <a:lnSpc>
                <a:spcPct val="100000"/>
              </a:lnSpc>
              <a:spcBef>
                <a:spcPct val="0"/>
              </a:spcBef>
              <a:spcAft>
                <a:spcPct val="0"/>
              </a:spcAft>
              <a:buClrTx/>
              <a:buSzTx/>
              <a:buFont typeface="Arial" pitchFamily="34" charset="0"/>
              <a:buChar char="•"/>
              <a:tabLst/>
            </a:pPr>
            <a:r>
              <a:rPr kumimoji="0" lang="en-US" sz="2800" b="1" i="0" u="none" strike="noStrike" cap="none" normalizeH="0" baseline="0" dirty="0" smtClean="0">
                <a:ln>
                  <a:noFill/>
                </a:ln>
                <a:solidFill>
                  <a:schemeClr val="tx1"/>
                </a:solidFill>
                <a:effectLst/>
                <a:latin typeface="Arial" charset="0"/>
                <a:cs typeface="Arial" charset="0"/>
              </a:rPr>
              <a:t>Habitat Destruction</a:t>
            </a:r>
          </a:p>
          <a:p>
            <a:pPr marL="723900" marR="0" lvl="0" indent="-361950" algn="l" defTabSz="914400" rtl="0" eaLnBrk="0" fontAlgn="base" latinLnBrk="0" hangingPunct="0">
              <a:lnSpc>
                <a:spcPct val="100000"/>
              </a:lnSpc>
              <a:spcBef>
                <a:spcPct val="0"/>
              </a:spcBef>
              <a:spcAft>
                <a:spcPct val="0"/>
              </a:spcAft>
              <a:buClrTx/>
              <a:buSzTx/>
              <a:buFontTx/>
              <a:buChar char="•"/>
              <a:tabLst/>
            </a:pPr>
            <a:r>
              <a:rPr kumimoji="0" lang="en-US" sz="2800" b="1" i="0" u="none" strike="noStrike" cap="none" normalizeH="0" baseline="0" dirty="0" smtClean="0">
                <a:ln>
                  <a:noFill/>
                </a:ln>
                <a:solidFill>
                  <a:schemeClr val="tx1"/>
                </a:solidFill>
                <a:effectLst/>
                <a:latin typeface="Arial" charset="0"/>
                <a:cs typeface="Arial" charset="0"/>
              </a:rPr>
              <a:t>Impact</a:t>
            </a:r>
            <a:r>
              <a:rPr kumimoji="0" lang="en-US" sz="2800" b="0" i="0" u="none" strike="noStrike" cap="none" normalizeH="0" baseline="0" dirty="0" smtClean="0">
                <a:ln>
                  <a:noFill/>
                </a:ln>
                <a:solidFill>
                  <a:schemeClr val="tx1"/>
                </a:solidFill>
                <a:effectLst/>
                <a:latin typeface="Arial" charset="0"/>
                <a:cs typeface="Arial" charset="0"/>
              </a:rPr>
              <a:t>: Quarrying and deforestation for material production destroy habitats and biodiversity.</a:t>
            </a:r>
          </a:p>
          <a:p>
            <a:pPr marL="723900" marR="0" lvl="0" indent="-361950" algn="l" defTabSz="914400" rtl="0" eaLnBrk="0" fontAlgn="base" latinLnBrk="0" hangingPunct="0">
              <a:lnSpc>
                <a:spcPct val="100000"/>
              </a:lnSpc>
              <a:spcBef>
                <a:spcPct val="0"/>
              </a:spcBef>
              <a:spcAft>
                <a:spcPct val="0"/>
              </a:spcAft>
              <a:buClrTx/>
              <a:buSzTx/>
              <a:buFontTx/>
              <a:buChar char="•"/>
              <a:tabLst/>
            </a:pPr>
            <a:r>
              <a:rPr kumimoji="0" lang="en-US" sz="2800" b="1" i="0" u="none" strike="noStrike" cap="none" normalizeH="0" baseline="0" dirty="0" smtClean="0">
                <a:ln>
                  <a:noFill/>
                </a:ln>
                <a:solidFill>
                  <a:schemeClr val="tx1"/>
                </a:solidFill>
                <a:effectLst/>
                <a:latin typeface="Arial" charset="0"/>
                <a:cs typeface="Arial" charset="0"/>
              </a:rPr>
              <a:t>Example</a:t>
            </a:r>
            <a:r>
              <a:rPr kumimoji="0" lang="en-US" sz="2800" b="0" i="0" u="none" strike="noStrike" cap="none" normalizeH="0" baseline="0" dirty="0" smtClean="0">
                <a:ln>
                  <a:noFill/>
                </a:ln>
                <a:solidFill>
                  <a:schemeClr val="tx1"/>
                </a:solidFill>
                <a:effectLst/>
                <a:latin typeface="Arial" charset="0"/>
                <a:cs typeface="Arial" charset="0"/>
              </a:rPr>
              <a:t>: Clearing forests for timber or mining impacts ecosystems.</a:t>
            </a:r>
          </a:p>
          <a:p>
            <a:pPr marL="457200" lvl="0" indent="-457200" defTabSz="914400" fontAlgn="base">
              <a:spcBef>
                <a:spcPct val="0"/>
              </a:spcBef>
              <a:spcAft>
                <a:spcPct val="0"/>
              </a:spcAft>
              <a:buFont typeface="Arial" pitchFamily="34" charset="0"/>
              <a:buChar char="•"/>
            </a:pPr>
            <a:r>
              <a:rPr lang="en-US" sz="2800" b="1" dirty="0" smtClean="0">
                <a:latin typeface="Arial" charset="0"/>
                <a:cs typeface="Arial" charset="0"/>
              </a:rPr>
              <a:t>Health Hazards</a:t>
            </a:r>
          </a:p>
          <a:p>
            <a:pPr marL="723900" lvl="0" indent="-366713" defTabSz="914400" eaLnBrk="0" fontAlgn="base" hangingPunct="0">
              <a:spcBef>
                <a:spcPct val="0"/>
              </a:spcBef>
              <a:spcAft>
                <a:spcPct val="0"/>
              </a:spcAft>
              <a:buFontTx/>
              <a:buChar char="•"/>
            </a:pPr>
            <a:r>
              <a:rPr lang="en-US" sz="2800" b="1" dirty="0" smtClean="0">
                <a:latin typeface="Arial" charset="0"/>
                <a:cs typeface="Arial" charset="0"/>
              </a:rPr>
              <a:t>Impact</a:t>
            </a:r>
            <a:r>
              <a:rPr lang="en-US" sz="2800" dirty="0" smtClean="0">
                <a:latin typeface="Arial" charset="0"/>
                <a:cs typeface="Arial" charset="0"/>
              </a:rPr>
              <a:t>: Toxic chemicals and particulates released during production or use (e.g., VOCs, asbestos) can harm human health.</a:t>
            </a:r>
          </a:p>
          <a:p>
            <a:pPr marL="723900" lvl="0" indent="-366713" defTabSz="914400" eaLnBrk="0" fontAlgn="base" hangingPunct="0">
              <a:spcBef>
                <a:spcPct val="0"/>
              </a:spcBef>
              <a:spcAft>
                <a:spcPct val="0"/>
              </a:spcAft>
              <a:buFontTx/>
              <a:buChar char="•"/>
            </a:pPr>
            <a:r>
              <a:rPr lang="en-US" sz="2800" b="1" dirty="0" smtClean="0">
                <a:latin typeface="Arial" charset="0"/>
                <a:cs typeface="Arial" charset="0"/>
              </a:rPr>
              <a:t>Example</a:t>
            </a:r>
            <a:r>
              <a:rPr lang="en-US" sz="2800" dirty="0" smtClean="0">
                <a:latin typeface="Arial" charset="0"/>
                <a:cs typeface="Arial" charset="0"/>
              </a:rPr>
              <a:t>: Asbestos causes respiratory diseases and cancers.</a:t>
            </a:r>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Rectangle 1"/>
          <p:cNvSpPr>
            <a:spLocks noChangeArrowheads="1"/>
          </p:cNvSpPr>
          <p:nvPr/>
        </p:nvSpPr>
        <p:spPr bwMode="auto">
          <a:xfrm>
            <a:off x="480447" y="705402"/>
            <a:ext cx="8074617" cy="5693866"/>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542925" marR="0" lvl="0" indent="-542925" algn="just" defTabSz="914400" rtl="0" eaLnBrk="1" fontAlgn="base" latinLnBrk="0" hangingPunct="1">
              <a:lnSpc>
                <a:spcPct val="100000"/>
              </a:lnSpc>
              <a:spcBef>
                <a:spcPct val="0"/>
              </a:spcBef>
              <a:spcAft>
                <a:spcPct val="0"/>
              </a:spcAft>
              <a:buClrTx/>
              <a:buSzTx/>
              <a:buFont typeface="Arial" pitchFamily="34" charset="0"/>
              <a:buChar char="•"/>
              <a:tabLst/>
            </a:pPr>
            <a:r>
              <a:rPr kumimoji="0" lang="en-US" sz="2800" b="1" i="0" u="none" strike="noStrike" cap="none" normalizeH="0" baseline="0" dirty="0" smtClean="0">
                <a:ln>
                  <a:noFill/>
                </a:ln>
                <a:solidFill>
                  <a:schemeClr val="tx1"/>
                </a:solidFill>
                <a:effectLst/>
                <a:latin typeface="Arial" charset="0"/>
                <a:cs typeface="Arial" charset="0"/>
              </a:rPr>
              <a:t>Water Usage</a:t>
            </a:r>
          </a:p>
          <a:p>
            <a:pPr marL="712788" marR="0" lvl="0" indent="-263525" algn="just" defTabSz="914400" rtl="0" eaLnBrk="0" fontAlgn="base" latinLnBrk="0" hangingPunct="0">
              <a:lnSpc>
                <a:spcPct val="100000"/>
              </a:lnSpc>
              <a:spcBef>
                <a:spcPct val="0"/>
              </a:spcBef>
              <a:spcAft>
                <a:spcPct val="0"/>
              </a:spcAft>
              <a:buClrTx/>
              <a:buSzTx/>
              <a:buFontTx/>
              <a:buChar char="•"/>
              <a:tabLst/>
            </a:pPr>
            <a:r>
              <a:rPr kumimoji="0" lang="en-US" sz="2800" b="1" i="0" u="none" strike="noStrike" cap="none" normalizeH="0" baseline="0" dirty="0" smtClean="0">
                <a:ln>
                  <a:noFill/>
                </a:ln>
                <a:solidFill>
                  <a:schemeClr val="tx1"/>
                </a:solidFill>
                <a:effectLst/>
                <a:latin typeface="Arial" charset="0"/>
                <a:cs typeface="Arial" charset="0"/>
              </a:rPr>
              <a:t>Impact</a:t>
            </a:r>
            <a:r>
              <a:rPr kumimoji="0" lang="en-US" sz="2800" b="0" i="0" u="none" strike="noStrike" cap="none" normalizeH="0" baseline="0" dirty="0" smtClean="0">
                <a:ln>
                  <a:noFill/>
                </a:ln>
                <a:solidFill>
                  <a:schemeClr val="tx1"/>
                </a:solidFill>
                <a:effectLst/>
                <a:latin typeface="Arial" charset="0"/>
                <a:cs typeface="Arial" charset="0"/>
              </a:rPr>
              <a:t>: Excessive water consumption for material production strains local water resources.</a:t>
            </a:r>
          </a:p>
          <a:p>
            <a:pPr marL="712788" marR="0" lvl="0" indent="-263525" algn="just" defTabSz="914400" rtl="0" eaLnBrk="0" fontAlgn="base" latinLnBrk="0" hangingPunct="0">
              <a:lnSpc>
                <a:spcPct val="100000"/>
              </a:lnSpc>
              <a:spcBef>
                <a:spcPct val="0"/>
              </a:spcBef>
              <a:spcAft>
                <a:spcPct val="0"/>
              </a:spcAft>
              <a:buClrTx/>
              <a:buSzTx/>
              <a:buFontTx/>
              <a:buChar char="•"/>
              <a:tabLst/>
            </a:pPr>
            <a:r>
              <a:rPr kumimoji="0" lang="en-US" sz="2800" b="1" i="0" u="none" strike="noStrike" cap="none" normalizeH="0" baseline="0" dirty="0" smtClean="0">
                <a:ln>
                  <a:noFill/>
                </a:ln>
                <a:solidFill>
                  <a:schemeClr val="tx1"/>
                </a:solidFill>
                <a:effectLst/>
                <a:latin typeface="Arial" charset="0"/>
                <a:cs typeface="Arial" charset="0"/>
              </a:rPr>
              <a:t>Example</a:t>
            </a:r>
            <a:r>
              <a:rPr kumimoji="0" lang="en-US" sz="2800" b="0" i="0" u="none" strike="noStrike" cap="none" normalizeH="0" baseline="0" dirty="0" smtClean="0">
                <a:ln>
                  <a:noFill/>
                </a:ln>
                <a:solidFill>
                  <a:schemeClr val="tx1"/>
                </a:solidFill>
                <a:effectLst/>
                <a:latin typeface="Arial" charset="0"/>
                <a:cs typeface="Arial" charset="0"/>
              </a:rPr>
              <a:t>: Concrete and brick manufacturing consume large quantities of water.</a:t>
            </a:r>
          </a:p>
          <a:p>
            <a:pPr marL="542925" lvl="0" indent="-542925" algn="just" defTabSz="914400" fontAlgn="base">
              <a:spcBef>
                <a:spcPct val="0"/>
              </a:spcBef>
              <a:spcAft>
                <a:spcPct val="0"/>
              </a:spcAft>
              <a:buFont typeface="Arial" pitchFamily="34" charset="0"/>
              <a:buChar char="•"/>
            </a:pPr>
            <a:r>
              <a:rPr lang="en-US" sz="2800" b="1" dirty="0" smtClean="0">
                <a:latin typeface="Arial" charset="0"/>
                <a:cs typeface="Arial" charset="0"/>
              </a:rPr>
              <a:t>Urban Heat Island Effect</a:t>
            </a:r>
          </a:p>
          <a:p>
            <a:pPr marL="712788" lvl="0" indent="-263525" algn="just" defTabSz="914400" eaLnBrk="0" fontAlgn="base" hangingPunct="0">
              <a:spcBef>
                <a:spcPct val="0"/>
              </a:spcBef>
              <a:spcAft>
                <a:spcPct val="0"/>
              </a:spcAft>
              <a:buFontTx/>
              <a:buChar char="•"/>
            </a:pPr>
            <a:r>
              <a:rPr lang="en-US" sz="2800" b="1" dirty="0" smtClean="0">
                <a:latin typeface="Arial" charset="0"/>
                <a:cs typeface="Arial" charset="0"/>
              </a:rPr>
              <a:t>Impact</a:t>
            </a:r>
            <a:r>
              <a:rPr lang="en-US" sz="2800" dirty="0" smtClean="0">
                <a:latin typeface="Arial" charset="0"/>
                <a:cs typeface="Arial" charset="0"/>
              </a:rPr>
              <a:t>: Use of materials like asphalt and concrete increases heat absorption in urban areas.</a:t>
            </a:r>
          </a:p>
          <a:p>
            <a:pPr marL="712788" lvl="0" indent="-263525" algn="just" defTabSz="914400" eaLnBrk="0" fontAlgn="base" hangingPunct="0">
              <a:spcBef>
                <a:spcPct val="0"/>
              </a:spcBef>
              <a:spcAft>
                <a:spcPct val="0"/>
              </a:spcAft>
              <a:buFontTx/>
              <a:buChar char="•"/>
            </a:pPr>
            <a:r>
              <a:rPr lang="en-US" sz="2800" b="1" dirty="0" smtClean="0">
                <a:latin typeface="Arial" charset="0"/>
                <a:cs typeface="Arial" charset="0"/>
              </a:rPr>
              <a:t>Example</a:t>
            </a:r>
            <a:r>
              <a:rPr lang="en-US" sz="2800" dirty="0" smtClean="0">
                <a:latin typeface="Arial" charset="0"/>
                <a:cs typeface="Arial" charset="0"/>
              </a:rPr>
              <a:t>: Cities with extensive concrete surfaces experience higher temperatures.</a:t>
            </a:r>
            <a:endParaRPr kumimoji="0" lang="en-US" sz="2800" b="0" i="0" u="none" strike="noStrike" cap="none" normalizeH="0" baseline="0" dirty="0" smtClean="0">
              <a:ln>
                <a:noFill/>
              </a:ln>
              <a:solidFill>
                <a:schemeClr val="tx1"/>
              </a:solidFill>
              <a:effectLst/>
              <a:latin typeface="Arial" charset="0"/>
              <a:cs typeface="Arial" charset="0"/>
            </a:endParaRP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sz="2800" b="0" i="0" u="none" strike="noStrike" cap="none" normalizeH="0" baseline="0" dirty="0" smtClean="0">
              <a:ln>
                <a:noFill/>
              </a:ln>
              <a:solidFill>
                <a:schemeClr val="tx1"/>
              </a:solidFill>
              <a:effectLst/>
              <a:latin typeface="Arial" charset="0"/>
              <a:cs typeface="Arial" charset="0"/>
            </a:endParaRPr>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Responsible Sourcing of Materials</a:t>
            </a:r>
            <a:endParaRPr lang="en-IN" dirty="0"/>
          </a:p>
        </p:txBody>
      </p:sp>
      <p:sp>
        <p:nvSpPr>
          <p:cNvPr id="3" name="Content Placeholder 2"/>
          <p:cNvSpPr>
            <a:spLocks noGrp="1"/>
          </p:cNvSpPr>
          <p:nvPr>
            <p:ph idx="1"/>
          </p:nvPr>
        </p:nvSpPr>
        <p:spPr/>
        <p:txBody>
          <a:bodyPr/>
          <a:lstStyle/>
          <a:p>
            <a:pPr marL="0" indent="0" algn="just">
              <a:buNone/>
            </a:pPr>
            <a:r>
              <a:rPr lang="en-IN" b="1" dirty="0" smtClean="0"/>
              <a:t>Responsible sourcing</a:t>
            </a:r>
            <a:r>
              <a:rPr lang="en-IN" dirty="0" smtClean="0"/>
              <a:t> in the context of building materials refers to selecting and obtaining materials in a way that minimizes environmental and social harm throughout their lifecycle, from extraction to end-of-life disposal. It emphasizes ethical, sustainable, and efficient practices that reduce the negative environmental impacts of construction activities.</a:t>
            </a:r>
            <a:endParaRPr lang="en-IN" dirty="0"/>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dirty="0" smtClean="0"/>
              <a:t>Key Aspects of Responsible Sourcing</a:t>
            </a:r>
            <a:endParaRPr lang="en-IN" dirty="0"/>
          </a:p>
        </p:txBody>
      </p:sp>
      <p:sp>
        <p:nvSpPr>
          <p:cNvPr id="3" name="Content Placeholder 2"/>
          <p:cNvSpPr>
            <a:spLocks noGrp="1"/>
          </p:cNvSpPr>
          <p:nvPr>
            <p:ph idx="1"/>
          </p:nvPr>
        </p:nvSpPr>
        <p:spPr>
          <a:xfrm>
            <a:off x="457200" y="1398726"/>
            <a:ext cx="8229600" cy="4525963"/>
          </a:xfrm>
        </p:spPr>
        <p:txBody>
          <a:bodyPr>
            <a:noAutofit/>
          </a:bodyPr>
          <a:lstStyle/>
          <a:p>
            <a:pPr marL="0" indent="0" algn="just">
              <a:buNone/>
            </a:pPr>
            <a:r>
              <a:rPr lang="en-IN" sz="2800" b="1" dirty="0" smtClean="0"/>
              <a:t>Sustainable Material Selection</a:t>
            </a:r>
            <a:endParaRPr lang="en-IN" sz="2800" dirty="0" smtClean="0"/>
          </a:p>
          <a:p>
            <a:pPr marL="449263" indent="-449263" algn="just"/>
            <a:r>
              <a:rPr lang="en-IN" sz="2800" dirty="0" smtClean="0"/>
              <a:t>Prioritize materials that are renewable, recyclable, or have a lower environmental footprint.</a:t>
            </a:r>
          </a:p>
          <a:p>
            <a:pPr marL="449263" indent="-449263" algn="just"/>
            <a:r>
              <a:rPr lang="en-IN" sz="2800" dirty="0" smtClean="0"/>
              <a:t>Examples: Bamboo (rapidly renewable), recycled steel, fly ash in concrete.</a:t>
            </a:r>
          </a:p>
          <a:p>
            <a:pPr marL="0" indent="0" algn="just">
              <a:buNone/>
            </a:pPr>
            <a:endParaRPr lang="en-IN" sz="2800" b="1" dirty="0" smtClean="0"/>
          </a:p>
          <a:p>
            <a:pPr marL="0" indent="0" algn="just">
              <a:buNone/>
            </a:pPr>
            <a:r>
              <a:rPr lang="en-IN" sz="2800" b="1" dirty="0" smtClean="0"/>
              <a:t>Local Sourcing</a:t>
            </a:r>
            <a:endParaRPr lang="en-IN" sz="2800" dirty="0" smtClean="0"/>
          </a:p>
          <a:p>
            <a:pPr marL="449263" indent="-449263" algn="just"/>
            <a:r>
              <a:rPr lang="en-IN" sz="2800" dirty="0" smtClean="0"/>
              <a:t>Use locally available materials to reduce transportation emissions and costs.</a:t>
            </a:r>
          </a:p>
          <a:p>
            <a:pPr marL="449263" indent="-449263" algn="just"/>
            <a:r>
              <a:rPr lang="en-IN" sz="2800" dirty="0" smtClean="0"/>
              <a:t>Minimizes the carbon footprint associated with long-distance material transport.</a:t>
            </a:r>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604434"/>
            <a:ext cx="8229600" cy="5521729"/>
          </a:xfrm>
        </p:spPr>
        <p:txBody>
          <a:bodyPr>
            <a:normAutofit/>
          </a:bodyPr>
          <a:lstStyle/>
          <a:p>
            <a:pPr marL="0" indent="0" algn="just">
              <a:buNone/>
            </a:pPr>
            <a:r>
              <a:rPr lang="en-IN" b="1" dirty="0" smtClean="0"/>
              <a:t>Recycled and Reclaimed Materials</a:t>
            </a:r>
            <a:endParaRPr lang="en-IN" dirty="0" smtClean="0"/>
          </a:p>
          <a:p>
            <a:pPr marL="357188" indent="-357188" algn="just"/>
            <a:r>
              <a:rPr lang="en-IN" dirty="0" smtClean="0"/>
              <a:t>Utilize materials salvaged from demolition or industrial by-products.</a:t>
            </a:r>
          </a:p>
          <a:p>
            <a:pPr marL="357188" indent="-357188" algn="just"/>
            <a:r>
              <a:rPr lang="en-IN" dirty="0" smtClean="0"/>
              <a:t>Examples: Reclaimed wood, recycled aggregates, or industrial slag in construction.</a:t>
            </a:r>
          </a:p>
          <a:p>
            <a:pPr marL="0" indent="0" algn="just">
              <a:buNone/>
            </a:pPr>
            <a:endParaRPr lang="en-IN" b="1" dirty="0" smtClean="0"/>
          </a:p>
          <a:p>
            <a:pPr marL="0" indent="0" algn="just">
              <a:buNone/>
            </a:pPr>
            <a:r>
              <a:rPr lang="en-IN" b="1" dirty="0" smtClean="0"/>
              <a:t>Ethical Sourcing</a:t>
            </a:r>
            <a:endParaRPr lang="en-IN" dirty="0" smtClean="0"/>
          </a:p>
          <a:p>
            <a:pPr marL="357188" indent="-357188" algn="just"/>
            <a:r>
              <a:rPr lang="en-IN" dirty="0" smtClean="0"/>
              <a:t>Ensure that raw materials are extracted and processed under fair </a:t>
            </a:r>
            <a:r>
              <a:rPr lang="en-IN" dirty="0" err="1" smtClean="0"/>
              <a:t>labor</a:t>
            </a:r>
            <a:r>
              <a:rPr lang="en-IN" dirty="0" smtClean="0"/>
              <a:t> conditions, avoiding exploitation and conflict resources.</a:t>
            </a:r>
          </a:p>
          <a:p>
            <a:pPr marL="0" indent="0" algn="just">
              <a:buNone/>
            </a:pPr>
            <a:endParaRPr lang="en-IN" dirty="0" smtClean="0"/>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92830"/>
            <a:ext cx="8229600" cy="4525963"/>
          </a:xfrm>
        </p:spPr>
        <p:txBody>
          <a:bodyPr/>
          <a:lstStyle/>
          <a:p>
            <a:pPr marL="0" indent="0" algn="just">
              <a:buNone/>
            </a:pPr>
            <a:r>
              <a:rPr lang="en-IN" b="1" dirty="0" smtClean="0"/>
              <a:t>Certified Materials</a:t>
            </a:r>
            <a:endParaRPr lang="en-IN" dirty="0" smtClean="0"/>
          </a:p>
          <a:p>
            <a:pPr marL="357188" indent="-357188" algn="just"/>
            <a:r>
              <a:rPr lang="en-IN" dirty="0" smtClean="0"/>
              <a:t>Use materials certified by recognized environmental standards like FSC (Forest Stewardship Council) for timber or Cradle to Cradle (C2C) certifications for other materials.</a:t>
            </a:r>
          </a:p>
          <a:p>
            <a:pPr marL="357188" indent="-357188" algn="just"/>
            <a:r>
              <a:rPr lang="en-IN" dirty="0" smtClean="0"/>
              <a:t>Ensures materials are sourced sustainably and ethically.</a:t>
            </a:r>
          </a:p>
          <a:p>
            <a:pPr marL="0" indent="0">
              <a:buNone/>
            </a:pPr>
            <a:endParaRPr lang="en-IN" dirty="0"/>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Benefits of Responsible Sourcing</a:t>
            </a:r>
            <a:endParaRPr lang="en-IN" dirty="0"/>
          </a:p>
        </p:txBody>
      </p:sp>
      <p:sp>
        <p:nvSpPr>
          <p:cNvPr id="3" name="Content Placeholder 2"/>
          <p:cNvSpPr>
            <a:spLocks noGrp="1"/>
          </p:cNvSpPr>
          <p:nvPr>
            <p:ph idx="1"/>
          </p:nvPr>
        </p:nvSpPr>
        <p:spPr/>
        <p:txBody>
          <a:bodyPr>
            <a:normAutofit fontScale="92500" lnSpcReduction="10000"/>
          </a:bodyPr>
          <a:lstStyle/>
          <a:p>
            <a:pPr algn="just">
              <a:buNone/>
            </a:pPr>
            <a:r>
              <a:rPr lang="en-IN" b="1" dirty="0" smtClean="0"/>
              <a:t>Environmental Protection</a:t>
            </a:r>
            <a:endParaRPr lang="en-IN" dirty="0" smtClean="0"/>
          </a:p>
          <a:p>
            <a:pPr algn="just">
              <a:buNone/>
            </a:pPr>
            <a:r>
              <a:rPr lang="en-IN" dirty="0" smtClean="0"/>
              <a:t>Reduces deforestation, habitat destruction, and pollution.</a:t>
            </a:r>
          </a:p>
          <a:p>
            <a:pPr algn="just">
              <a:buNone/>
            </a:pPr>
            <a:r>
              <a:rPr lang="en-IN" dirty="0" smtClean="0"/>
              <a:t>Encourages the use of renewable and low-impact materials.</a:t>
            </a:r>
          </a:p>
          <a:p>
            <a:pPr algn="just">
              <a:buNone/>
            </a:pPr>
            <a:r>
              <a:rPr lang="en-IN" b="1" dirty="0" smtClean="0"/>
              <a:t>Lower Carbon Footprint</a:t>
            </a:r>
            <a:endParaRPr lang="en-IN" dirty="0" smtClean="0"/>
          </a:p>
          <a:p>
            <a:pPr algn="just">
              <a:buNone/>
            </a:pPr>
            <a:r>
              <a:rPr lang="en-IN" dirty="0" smtClean="0"/>
              <a:t>Minimizes greenhouse gas emissions by reducing energy use during material production and transportation.</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Types of structures</a:t>
            </a:r>
            <a:endParaRPr lang="en-US" dirty="0"/>
          </a:p>
        </p:txBody>
      </p:sp>
      <p:sp>
        <p:nvSpPr>
          <p:cNvPr id="3" name="Content Placeholder 2"/>
          <p:cNvSpPr>
            <a:spLocks noGrp="1"/>
          </p:cNvSpPr>
          <p:nvPr>
            <p:ph idx="1"/>
          </p:nvPr>
        </p:nvSpPr>
        <p:spPr>
          <a:xfrm>
            <a:off x="457200" y="1600200"/>
            <a:ext cx="8229600" cy="5074356"/>
          </a:xfrm>
        </p:spPr>
        <p:txBody>
          <a:bodyPr>
            <a:normAutofit fontScale="70000" lnSpcReduction="20000"/>
          </a:bodyPr>
          <a:lstStyle/>
          <a:p>
            <a:pPr marL="0" indent="0" algn="just">
              <a:buNone/>
            </a:pPr>
            <a:r>
              <a:rPr lang="en-GB" dirty="0"/>
              <a:t>From the viewpoint of </a:t>
            </a:r>
            <a:r>
              <a:rPr lang="en-GB" b="1" dirty="0"/>
              <a:t>load transfer mechanisms</a:t>
            </a:r>
            <a:r>
              <a:rPr lang="en-GB" dirty="0"/>
              <a:t>, </a:t>
            </a:r>
            <a:r>
              <a:rPr lang="en-GB" dirty="0" smtClean="0"/>
              <a:t>are </a:t>
            </a:r>
            <a:r>
              <a:rPr lang="en-GB" dirty="0"/>
              <a:t>categorized based on how they handle and transfer loads to their foundations. The main types are</a:t>
            </a:r>
            <a:r>
              <a:rPr lang="en-GB" dirty="0" smtClean="0"/>
              <a:t>:</a:t>
            </a:r>
          </a:p>
          <a:p>
            <a:pPr marL="0" indent="0" algn="just">
              <a:buNone/>
            </a:pPr>
            <a:endParaRPr lang="en-GB" sz="4400" dirty="0"/>
          </a:p>
          <a:p>
            <a:pPr marL="271463" indent="0" algn="just">
              <a:buNone/>
            </a:pPr>
            <a:r>
              <a:rPr lang="en-GB" b="1" dirty="0"/>
              <a:t>1. Load-Bearing Structures</a:t>
            </a:r>
            <a:endParaRPr lang="en-GB" sz="2800" dirty="0"/>
          </a:p>
          <a:p>
            <a:pPr marL="544513" lvl="0" indent="0" algn="just">
              <a:buNone/>
            </a:pPr>
            <a:r>
              <a:rPr lang="en-GB" dirty="0"/>
              <a:t>Transfer loads directly through walls to the foundation.</a:t>
            </a:r>
            <a:endParaRPr lang="en-GB" sz="4400" dirty="0"/>
          </a:p>
          <a:p>
            <a:pPr marL="544513" lvl="0" indent="0" algn="just">
              <a:buNone/>
            </a:pPr>
            <a:r>
              <a:rPr lang="en-GB" dirty="0"/>
              <a:t>Common in traditional construction, such as brick masonry buildings.</a:t>
            </a:r>
            <a:endParaRPr lang="en-GB" sz="4400" dirty="0"/>
          </a:p>
          <a:p>
            <a:pPr marL="271463" indent="0" algn="just">
              <a:buNone/>
            </a:pPr>
            <a:r>
              <a:rPr lang="en-GB" b="1" dirty="0"/>
              <a:t>2. Framed Structures</a:t>
            </a:r>
            <a:endParaRPr lang="en-GB" sz="2800" dirty="0"/>
          </a:p>
          <a:p>
            <a:pPr marL="544513" lvl="0" indent="3175" algn="just">
              <a:buNone/>
            </a:pPr>
            <a:r>
              <a:rPr lang="en-GB" dirty="0"/>
              <a:t>Use a skeleton of beams, columns, and slabs to transfer loads.</a:t>
            </a:r>
            <a:endParaRPr lang="en-GB" sz="4400" dirty="0"/>
          </a:p>
          <a:p>
            <a:pPr marL="544513" lvl="0" indent="3175" algn="just">
              <a:buNone/>
            </a:pPr>
            <a:r>
              <a:rPr lang="en-GB" dirty="0"/>
              <a:t>Types:</a:t>
            </a:r>
            <a:endParaRPr lang="en-GB" sz="4400" dirty="0"/>
          </a:p>
          <a:p>
            <a:pPr marL="544513" lvl="1" indent="3175" algn="just">
              <a:buNone/>
            </a:pPr>
            <a:r>
              <a:rPr lang="en-GB" b="1" dirty="0"/>
              <a:t>Rigid Frame</a:t>
            </a:r>
            <a:r>
              <a:rPr lang="en-GB" dirty="0"/>
              <a:t>: Beam-column joints resist bending (e.g., steel or reinforced concrete frames).</a:t>
            </a:r>
            <a:endParaRPr lang="en-GB" sz="4000" dirty="0"/>
          </a:p>
          <a:p>
            <a:pPr marL="544513" lvl="1" indent="3175" algn="just">
              <a:buNone/>
            </a:pPr>
            <a:r>
              <a:rPr lang="en-GB" b="1" dirty="0"/>
              <a:t>Pin-Jointed Frame</a:t>
            </a:r>
            <a:r>
              <a:rPr lang="en-GB" dirty="0"/>
              <a:t>: Joints allow rotation, transfer axial forces only (e.g., trusses).</a:t>
            </a:r>
            <a:endParaRPr lang="en-GB" sz="4000" dirty="0"/>
          </a:p>
          <a:p>
            <a:pPr marL="0" indent="0" algn="just">
              <a:buNone/>
            </a:pPr>
            <a:endParaRPr lang="en-US" dirty="0"/>
          </a:p>
        </p:txBody>
      </p:sp>
    </p:spTree>
    <p:extLst>
      <p:ext uri="{BB962C8B-B14F-4D97-AF65-F5344CB8AC3E}">
        <p14:creationId xmlns="" xmlns:p14="http://schemas.microsoft.com/office/powerpoint/2010/main" val="310135029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Challenges in Responsible Sourcing</a:t>
            </a:r>
            <a:endParaRPr lang="en-IN" dirty="0"/>
          </a:p>
        </p:txBody>
      </p:sp>
      <p:sp>
        <p:nvSpPr>
          <p:cNvPr id="3" name="Content Placeholder 2"/>
          <p:cNvSpPr>
            <a:spLocks noGrp="1"/>
          </p:cNvSpPr>
          <p:nvPr>
            <p:ph idx="1"/>
          </p:nvPr>
        </p:nvSpPr>
        <p:spPr/>
        <p:txBody>
          <a:bodyPr>
            <a:normAutofit lnSpcReduction="10000"/>
          </a:bodyPr>
          <a:lstStyle/>
          <a:p>
            <a:pPr algn="just">
              <a:buNone/>
            </a:pPr>
            <a:r>
              <a:rPr lang="en-IN" b="1" dirty="0" smtClean="0"/>
              <a:t>Availability</a:t>
            </a:r>
            <a:r>
              <a:rPr lang="en-IN" dirty="0" smtClean="0"/>
              <a:t>: Sustainable materials may not always be accessible in certain regions.</a:t>
            </a:r>
          </a:p>
          <a:p>
            <a:pPr algn="just">
              <a:buNone/>
            </a:pPr>
            <a:r>
              <a:rPr lang="en-IN" b="1" dirty="0" smtClean="0"/>
              <a:t>Cost</a:t>
            </a:r>
            <a:r>
              <a:rPr lang="en-IN" dirty="0" smtClean="0"/>
              <a:t>: Certified and eco-friendly materials can be more expensive initially.</a:t>
            </a:r>
          </a:p>
          <a:p>
            <a:pPr algn="just">
              <a:buNone/>
            </a:pPr>
            <a:r>
              <a:rPr lang="en-IN" b="1" dirty="0" smtClean="0"/>
              <a:t>Awareness</a:t>
            </a:r>
            <a:r>
              <a:rPr lang="en-IN" dirty="0" smtClean="0"/>
              <a:t>: Limited knowledge about sustainable options among builders and developers.</a:t>
            </a:r>
          </a:p>
          <a:p>
            <a:pPr algn="just">
              <a:buNone/>
            </a:pPr>
            <a:r>
              <a:rPr lang="en-IN" b="1" dirty="0" smtClean="0"/>
              <a:t>Verification</a:t>
            </a:r>
            <a:r>
              <a:rPr lang="en-IN" dirty="0" smtClean="0"/>
              <a:t>: Ensuring materials genuinely meet sustainability certifications.</a:t>
            </a:r>
          </a:p>
        </p:txBody>
      </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26942"/>
            <a:ext cx="8229600" cy="4525963"/>
          </a:xfrm>
        </p:spPr>
        <p:txBody>
          <a:bodyPr>
            <a:noAutofit/>
          </a:bodyPr>
          <a:lstStyle/>
          <a:p>
            <a:pPr algn="just">
              <a:buNone/>
            </a:pPr>
            <a:r>
              <a:rPr lang="en-IN" sz="2800" b="1" dirty="0" smtClean="0"/>
              <a:t>Enhanced Resource Efficiency</a:t>
            </a:r>
            <a:endParaRPr lang="en-IN" sz="2800" dirty="0" smtClean="0"/>
          </a:p>
          <a:p>
            <a:pPr algn="just"/>
            <a:r>
              <a:rPr lang="en-IN" sz="2800" dirty="0" smtClean="0"/>
              <a:t>Promotes recycling, reuse, and innovative design to use fewer resources.</a:t>
            </a:r>
          </a:p>
          <a:p>
            <a:pPr algn="just">
              <a:buNone/>
            </a:pPr>
            <a:endParaRPr lang="en-IN" sz="2800" dirty="0" smtClean="0"/>
          </a:p>
          <a:p>
            <a:pPr algn="just">
              <a:buNone/>
            </a:pPr>
            <a:r>
              <a:rPr lang="en-IN" sz="2800" b="1" dirty="0" smtClean="0"/>
              <a:t>Improved Social Responsibility</a:t>
            </a:r>
            <a:endParaRPr lang="en-IN" sz="2800" dirty="0" smtClean="0"/>
          </a:p>
          <a:p>
            <a:pPr algn="just"/>
            <a:r>
              <a:rPr lang="en-IN" sz="2800" dirty="0" smtClean="0"/>
              <a:t>Ensures fair </a:t>
            </a:r>
            <a:r>
              <a:rPr lang="en-IN" sz="2800" dirty="0" err="1" smtClean="0"/>
              <a:t>labor</a:t>
            </a:r>
            <a:r>
              <a:rPr lang="en-IN" sz="2800" dirty="0" smtClean="0"/>
              <a:t> practices and ethical supply chains.</a:t>
            </a:r>
          </a:p>
          <a:p>
            <a:pPr algn="just">
              <a:buNone/>
            </a:pPr>
            <a:endParaRPr lang="en-IN" sz="2800" b="1" dirty="0" smtClean="0"/>
          </a:p>
          <a:p>
            <a:pPr algn="just">
              <a:buNone/>
            </a:pPr>
            <a:r>
              <a:rPr lang="en-IN" sz="2800" b="1" dirty="0" smtClean="0"/>
              <a:t>Economic Savings</a:t>
            </a:r>
            <a:endParaRPr lang="en-IN" sz="2800" dirty="0" smtClean="0"/>
          </a:p>
          <a:p>
            <a:pPr algn="just"/>
            <a:r>
              <a:rPr lang="en-IN" sz="2800" dirty="0" smtClean="0"/>
              <a:t>Reduces costs associated with material transportation, waste management, and long-term maintenance.</a:t>
            </a:r>
          </a:p>
        </p:txBody>
      </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smtClean="0"/>
              <a:t>Responsible Sourcing Certifications</a:t>
            </a:r>
            <a:endParaRPr lang="en-IN" dirty="0"/>
          </a:p>
        </p:txBody>
      </p:sp>
      <p:sp>
        <p:nvSpPr>
          <p:cNvPr id="3" name="Content Placeholder 2"/>
          <p:cNvSpPr>
            <a:spLocks noGrp="1"/>
          </p:cNvSpPr>
          <p:nvPr>
            <p:ph idx="1"/>
          </p:nvPr>
        </p:nvSpPr>
        <p:spPr/>
        <p:txBody>
          <a:bodyPr>
            <a:normAutofit fontScale="85000" lnSpcReduction="10000"/>
          </a:bodyPr>
          <a:lstStyle/>
          <a:p>
            <a:pPr algn="just">
              <a:buNone/>
            </a:pPr>
            <a:r>
              <a:rPr lang="en-IN" b="1" dirty="0" smtClean="0"/>
              <a:t>a. Indian Green Building Council (IGBC) Certification</a:t>
            </a:r>
          </a:p>
          <a:p>
            <a:pPr indent="14288" algn="just">
              <a:buNone/>
            </a:pPr>
            <a:r>
              <a:rPr lang="en-IN" b="1" dirty="0" smtClean="0"/>
              <a:t>Overview</a:t>
            </a:r>
            <a:r>
              <a:rPr lang="en-IN" dirty="0" smtClean="0"/>
              <a:t>: The IGBC certifies green buildings in India based on sustainable materials, energy efficiency, and environmental impact.</a:t>
            </a:r>
          </a:p>
          <a:p>
            <a:pPr indent="14288" algn="just">
              <a:buNone/>
            </a:pPr>
            <a:r>
              <a:rPr lang="en-IN" b="1" dirty="0" smtClean="0"/>
              <a:t>Key Features</a:t>
            </a:r>
            <a:r>
              <a:rPr lang="en-IN" dirty="0" smtClean="0"/>
              <a:t>:</a:t>
            </a:r>
          </a:p>
          <a:p>
            <a:pPr lvl="1" algn="just">
              <a:buNone/>
            </a:pPr>
            <a:r>
              <a:rPr lang="en-IN" dirty="0" smtClean="0"/>
              <a:t>Encourages the use of locally sourced and recycled materials.</a:t>
            </a:r>
          </a:p>
          <a:p>
            <a:pPr lvl="1" algn="just">
              <a:buNone/>
            </a:pPr>
            <a:r>
              <a:rPr lang="en-IN" dirty="0" smtClean="0"/>
              <a:t>Promotes renewable energy and water-efficient systems.</a:t>
            </a:r>
          </a:p>
          <a:p>
            <a:pPr indent="14288" algn="just">
              <a:buNone/>
            </a:pPr>
            <a:r>
              <a:rPr lang="en-IN" b="1" dirty="0" smtClean="0"/>
              <a:t>Common Materials</a:t>
            </a:r>
            <a:r>
              <a:rPr lang="en-IN" dirty="0" smtClean="0"/>
              <a:t>: Fly ash bricks, bamboo, and recycled aggregates.</a:t>
            </a:r>
          </a:p>
        </p:txBody>
      </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15340"/>
            <a:ext cx="8229600" cy="4525963"/>
          </a:xfrm>
        </p:spPr>
        <p:txBody>
          <a:bodyPr>
            <a:noAutofit/>
          </a:bodyPr>
          <a:lstStyle/>
          <a:p>
            <a:pPr algn="just">
              <a:buNone/>
            </a:pPr>
            <a:r>
              <a:rPr lang="en-IN" b="1" dirty="0" smtClean="0"/>
              <a:t>b. GRIHA (Green Rating for Integrated Habitat Assessment)</a:t>
            </a:r>
          </a:p>
          <a:p>
            <a:pPr indent="14288" algn="just">
              <a:buNone/>
            </a:pPr>
            <a:r>
              <a:rPr lang="en-IN" b="1" dirty="0" smtClean="0"/>
              <a:t>Overview</a:t>
            </a:r>
            <a:r>
              <a:rPr lang="en-IN" dirty="0" smtClean="0"/>
              <a:t>: India's national rating system evaluates buildings for sustainability in design and material use.</a:t>
            </a:r>
          </a:p>
          <a:p>
            <a:pPr indent="14288" algn="just">
              <a:buNone/>
            </a:pPr>
            <a:r>
              <a:rPr lang="en-IN" b="1" dirty="0" smtClean="0"/>
              <a:t>Key Features</a:t>
            </a:r>
            <a:r>
              <a:rPr lang="en-IN" dirty="0" smtClean="0"/>
              <a:t>:</a:t>
            </a:r>
          </a:p>
          <a:p>
            <a:pPr marL="342900" lvl="1" indent="14288" algn="just">
              <a:buNone/>
            </a:pPr>
            <a:r>
              <a:rPr lang="en-IN" dirty="0" smtClean="0"/>
              <a:t>Focuses on low-impact building materials and waste management.</a:t>
            </a:r>
          </a:p>
          <a:p>
            <a:pPr marL="342900" lvl="1" indent="14288" algn="just">
              <a:buNone/>
            </a:pPr>
            <a:r>
              <a:rPr lang="en-IN" dirty="0" smtClean="0"/>
              <a:t>Encourages the use of natural and local resources.</a:t>
            </a:r>
          </a:p>
          <a:p>
            <a:pPr indent="14288" algn="just">
              <a:buNone/>
            </a:pPr>
            <a:r>
              <a:rPr lang="en-IN" b="1" dirty="0" smtClean="0"/>
              <a:t>Common Materials</a:t>
            </a:r>
            <a:r>
              <a:rPr lang="en-IN" dirty="0" smtClean="0"/>
              <a:t>: Rammed earth, clay tiles, and recycled steel.</a:t>
            </a:r>
          </a:p>
        </p:txBody>
      </p:sp>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77332"/>
            <a:ext cx="8229600" cy="4525963"/>
          </a:xfrm>
        </p:spPr>
        <p:txBody>
          <a:bodyPr>
            <a:noAutofit/>
          </a:bodyPr>
          <a:lstStyle/>
          <a:p>
            <a:pPr algn="just">
              <a:buNone/>
            </a:pPr>
            <a:r>
              <a:rPr lang="en-IN" sz="2800" b="1" dirty="0" smtClean="0"/>
              <a:t>c. Bureau of Indian Standards (BIS)</a:t>
            </a:r>
          </a:p>
          <a:p>
            <a:pPr indent="14288" algn="just">
              <a:buNone/>
            </a:pPr>
            <a:r>
              <a:rPr lang="en-IN" b="1" dirty="0" smtClean="0"/>
              <a:t>Overview</a:t>
            </a:r>
            <a:r>
              <a:rPr lang="en-IN" dirty="0" smtClean="0"/>
              <a:t>: BIS provides certifications for eco-friendly building materials and quality standards in India.</a:t>
            </a:r>
          </a:p>
          <a:p>
            <a:pPr indent="14288" algn="just">
              <a:buNone/>
            </a:pPr>
            <a:r>
              <a:rPr lang="en-IN" b="1" dirty="0" smtClean="0"/>
              <a:t>Key Features</a:t>
            </a:r>
            <a:r>
              <a:rPr lang="en-IN" dirty="0" smtClean="0"/>
              <a:t>:</a:t>
            </a:r>
          </a:p>
          <a:p>
            <a:pPr marL="342900" lvl="1" indent="14288" algn="just">
              <a:buNone/>
            </a:pPr>
            <a:r>
              <a:rPr lang="en-IN" dirty="0" smtClean="0"/>
              <a:t>Certifies materials for durability and minimal environmental impact.</a:t>
            </a:r>
          </a:p>
          <a:p>
            <a:pPr marL="342900" lvl="1" indent="14288" algn="just">
              <a:buNone/>
            </a:pPr>
            <a:r>
              <a:rPr lang="en-IN" dirty="0" smtClean="0"/>
              <a:t>Ensures compliance with sustainable construction codes.</a:t>
            </a:r>
          </a:p>
          <a:p>
            <a:pPr indent="14288" algn="just">
              <a:buNone/>
            </a:pPr>
            <a:r>
              <a:rPr lang="en-IN" b="1" dirty="0" smtClean="0"/>
              <a:t>Common Materials</a:t>
            </a:r>
            <a:r>
              <a:rPr lang="en-IN" dirty="0" smtClean="0"/>
              <a:t>: </a:t>
            </a:r>
            <a:r>
              <a:rPr lang="en-IN" dirty="0" err="1" smtClean="0"/>
              <a:t>Pozzolana</a:t>
            </a:r>
            <a:r>
              <a:rPr lang="en-IN" dirty="0" smtClean="0"/>
              <a:t> cement, energy-efficient windows, and eco-bricks.</a:t>
            </a:r>
          </a:p>
          <a:p>
            <a:pPr algn="just">
              <a:buNone/>
            </a:pPr>
            <a:endParaRPr lang="en-IN" sz="2800" dirty="0"/>
          </a:p>
        </p:txBody>
      </p:sp>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402956"/>
            <a:ext cx="8229600" cy="4525963"/>
          </a:xfrm>
        </p:spPr>
        <p:txBody>
          <a:bodyPr>
            <a:normAutofit lnSpcReduction="10000"/>
          </a:bodyPr>
          <a:lstStyle/>
          <a:p>
            <a:pPr>
              <a:buNone/>
            </a:pPr>
            <a:r>
              <a:rPr lang="en-IN" b="1" dirty="0" smtClean="0"/>
              <a:t>d. Forest Stewardship Council (FSC) India</a:t>
            </a:r>
          </a:p>
          <a:p>
            <a:pPr indent="14288" algn="just">
              <a:buNone/>
            </a:pPr>
            <a:r>
              <a:rPr lang="en-IN" b="1" dirty="0" smtClean="0"/>
              <a:t>Overview</a:t>
            </a:r>
            <a:r>
              <a:rPr lang="en-IN" dirty="0" smtClean="0"/>
              <a:t>: Certifies responsibly sourced timber and wood products in India.</a:t>
            </a:r>
          </a:p>
          <a:p>
            <a:pPr indent="14288" algn="just">
              <a:buNone/>
            </a:pPr>
            <a:r>
              <a:rPr lang="en-IN" b="1" dirty="0" smtClean="0"/>
              <a:t>Key Features</a:t>
            </a:r>
            <a:r>
              <a:rPr lang="en-IN" dirty="0" smtClean="0"/>
              <a:t>:</a:t>
            </a:r>
          </a:p>
          <a:p>
            <a:pPr marL="342900" lvl="1" indent="14288" algn="just">
              <a:buNone/>
            </a:pPr>
            <a:r>
              <a:rPr lang="en-IN" dirty="0" smtClean="0"/>
              <a:t>Promotes sustainable forestry and reduced deforestation.</a:t>
            </a:r>
          </a:p>
          <a:p>
            <a:pPr marL="342900" lvl="1" indent="14288" algn="just">
              <a:buNone/>
            </a:pPr>
            <a:r>
              <a:rPr lang="en-IN" dirty="0" smtClean="0"/>
              <a:t>Ensures ethical practices in timber sourcing.</a:t>
            </a:r>
          </a:p>
          <a:p>
            <a:pPr indent="14288" algn="just">
              <a:buNone/>
            </a:pPr>
            <a:r>
              <a:rPr lang="en-IN" b="1" dirty="0" smtClean="0"/>
              <a:t>Common Materials</a:t>
            </a:r>
            <a:r>
              <a:rPr lang="en-IN" dirty="0" smtClean="0"/>
              <a:t>: FSC-certified wood and bamboo.</a:t>
            </a:r>
          </a:p>
          <a:p>
            <a:pPr>
              <a:buNone/>
            </a:pPr>
            <a:endParaRPr lang="en-IN" dirty="0"/>
          </a:p>
        </p:txBody>
      </p:sp>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604434"/>
            <a:ext cx="8229600" cy="4525963"/>
          </a:xfrm>
        </p:spPr>
        <p:txBody>
          <a:bodyPr>
            <a:normAutofit lnSpcReduction="10000"/>
          </a:bodyPr>
          <a:lstStyle/>
          <a:p>
            <a:pPr>
              <a:buNone/>
            </a:pPr>
            <a:r>
              <a:rPr lang="en-IN" b="1" dirty="0" smtClean="0"/>
              <a:t>e. </a:t>
            </a:r>
            <a:r>
              <a:rPr lang="en-IN" b="1" dirty="0" err="1" smtClean="0"/>
              <a:t>EcoMark</a:t>
            </a:r>
            <a:endParaRPr lang="en-IN" b="1" dirty="0" smtClean="0"/>
          </a:p>
          <a:p>
            <a:pPr indent="14288" algn="just">
              <a:buNone/>
            </a:pPr>
            <a:r>
              <a:rPr lang="en-IN" b="1" dirty="0" smtClean="0"/>
              <a:t>Overview</a:t>
            </a:r>
            <a:r>
              <a:rPr lang="en-IN" dirty="0" smtClean="0"/>
              <a:t>: An Indian government certification for environmentally friendly products, including building materials.</a:t>
            </a:r>
          </a:p>
          <a:p>
            <a:pPr indent="14288" algn="just">
              <a:buNone/>
            </a:pPr>
            <a:r>
              <a:rPr lang="en-IN" b="1" dirty="0" smtClean="0"/>
              <a:t>Key Features</a:t>
            </a:r>
            <a:r>
              <a:rPr lang="en-IN" dirty="0" smtClean="0"/>
              <a:t>:</a:t>
            </a:r>
          </a:p>
          <a:p>
            <a:pPr marL="342900" lvl="1" indent="14288" algn="just">
              <a:buNone/>
            </a:pPr>
            <a:r>
              <a:rPr lang="en-IN" dirty="0" smtClean="0"/>
              <a:t>Covers materials with low environmental impact, such as low-VOC paints and sustainable timber.</a:t>
            </a:r>
          </a:p>
          <a:p>
            <a:pPr indent="14288" algn="just">
              <a:buNone/>
            </a:pPr>
            <a:r>
              <a:rPr lang="en-IN" b="1" dirty="0" smtClean="0"/>
              <a:t>Common Materials</a:t>
            </a:r>
            <a:r>
              <a:rPr lang="en-IN" dirty="0" smtClean="0"/>
              <a:t>: Recycled glass, bio-based plastics, and eco-paints.</a:t>
            </a:r>
          </a:p>
          <a:p>
            <a:pPr>
              <a:buNone/>
            </a:pPr>
            <a:endParaRPr lang="en-IN" dirty="0"/>
          </a:p>
        </p:txBody>
      </p:sp>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Sustainable Materials</a:t>
            </a:r>
            <a:endParaRPr lang="en-IN" dirty="0"/>
          </a:p>
        </p:txBody>
      </p:sp>
      <p:sp>
        <p:nvSpPr>
          <p:cNvPr id="3" name="Content Placeholder 2"/>
          <p:cNvSpPr>
            <a:spLocks noGrp="1"/>
          </p:cNvSpPr>
          <p:nvPr>
            <p:ph idx="1"/>
          </p:nvPr>
        </p:nvSpPr>
        <p:spPr>
          <a:xfrm>
            <a:off x="457200" y="1417638"/>
            <a:ext cx="8229600" cy="4708525"/>
          </a:xfrm>
        </p:spPr>
        <p:txBody>
          <a:bodyPr>
            <a:noAutofit/>
          </a:bodyPr>
          <a:lstStyle/>
          <a:p>
            <a:pPr algn="just">
              <a:buNone/>
            </a:pPr>
            <a:r>
              <a:rPr lang="en-IN" b="1" dirty="0" smtClean="0"/>
              <a:t>a. Fly Ash Bricks</a:t>
            </a:r>
          </a:p>
          <a:p>
            <a:pPr indent="14288" algn="just">
              <a:buNone/>
            </a:pPr>
            <a:r>
              <a:rPr lang="en-IN" b="1" dirty="0" smtClean="0"/>
              <a:t>Source</a:t>
            </a:r>
            <a:r>
              <a:rPr lang="en-IN" dirty="0" smtClean="0"/>
              <a:t>: Industrial by product from coal power plants.</a:t>
            </a:r>
          </a:p>
          <a:p>
            <a:pPr indent="14288" algn="just">
              <a:buNone/>
            </a:pPr>
            <a:r>
              <a:rPr lang="en-IN" b="1" dirty="0" smtClean="0"/>
              <a:t>Advantages</a:t>
            </a:r>
            <a:r>
              <a:rPr lang="en-IN" dirty="0" smtClean="0"/>
              <a:t>:</a:t>
            </a:r>
          </a:p>
          <a:p>
            <a:pPr marL="342900" lvl="1" indent="14288" algn="just">
              <a:buNone/>
            </a:pPr>
            <a:r>
              <a:rPr lang="en-IN" dirty="0" smtClean="0"/>
              <a:t>Utilizes waste material, reducing landfill impact.</a:t>
            </a:r>
          </a:p>
          <a:p>
            <a:pPr marL="342900" lvl="1" indent="14288" algn="just">
              <a:buNone/>
            </a:pPr>
            <a:r>
              <a:rPr lang="en-IN" dirty="0" smtClean="0"/>
              <a:t>Stronger and more durable than traditional clay bricks.</a:t>
            </a:r>
          </a:p>
          <a:p>
            <a:pPr indent="14288" algn="just">
              <a:buNone/>
            </a:pPr>
            <a:r>
              <a:rPr lang="en-IN" b="1" dirty="0" smtClean="0"/>
              <a:t>Applications</a:t>
            </a:r>
            <a:r>
              <a:rPr lang="en-IN" dirty="0" smtClean="0"/>
              <a:t>: Walls, foundations, and paving.</a:t>
            </a:r>
          </a:p>
        </p:txBody>
      </p:sp>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85980" y="340968"/>
            <a:ext cx="8500820" cy="4525963"/>
          </a:xfrm>
        </p:spPr>
        <p:txBody>
          <a:bodyPr>
            <a:noAutofit/>
          </a:bodyPr>
          <a:lstStyle/>
          <a:p>
            <a:pPr algn="just">
              <a:buNone/>
            </a:pPr>
            <a:r>
              <a:rPr lang="en-IN" sz="2500" b="1" dirty="0" smtClean="0"/>
              <a:t>b. Bamboo</a:t>
            </a:r>
          </a:p>
          <a:p>
            <a:pPr indent="14288" algn="just">
              <a:buNone/>
            </a:pPr>
            <a:r>
              <a:rPr lang="en-IN" sz="2500" b="1" dirty="0" smtClean="0"/>
              <a:t>Source</a:t>
            </a:r>
            <a:r>
              <a:rPr lang="en-IN" sz="2500" dirty="0" smtClean="0"/>
              <a:t>: Grows abundantly in India and is rapidly renewable.</a:t>
            </a:r>
          </a:p>
          <a:p>
            <a:pPr indent="14288" algn="just">
              <a:buNone/>
            </a:pPr>
            <a:r>
              <a:rPr lang="en-IN" sz="2500" b="1" dirty="0" smtClean="0"/>
              <a:t>Advantages</a:t>
            </a:r>
            <a:r>
              <a:rPr lang="en-IN" sz="2500" dirty="0" smtClean="0"/>
              <a:t>:</a:t>
            </a:r>
          </a:p>
          <a:p>
            <a:pPr marL="342900" lvl="1" indent="14288" algn="just">
              <a:buNone/>
            </a:pPr>
            <a:r>
              <a:rPr lang="en-IN" sz="2500" dirty="0" smtClean="0"/>
              <a:t>Lightweight, flexible, and strong.</a:t>
            </a:r>
          </a:p>
          <a:p>
            <a:pPr marL="342900" lvl="1" indent="14288" algn="just">
              <a:buNone/>
            </a:pPr>
            <a:r>
              <a:rPr lang="en-IN" sz="2500" dirty="0" smtClean="0"/>
              <a:t>High tensile strength, suitable for structural applications.</a:t>
            </a:r>
          </a:p>
          <a:p>
            <a:pPr indent="14288" algn="just">
              <a:buNone/>
            </a:pPr>
            <a:r>
              <a:rPr lang="en-IN" sz="2500" b="1" dirty="0" smtClean="0"/>
              <a:t>Applications</a:t>
            </a:r>
            <a:r>
              <a:rPr lang="en-IN" sz="2500" dirty="0" smtClean="0"/>
              <a:t>: Flooring, scaffolding, wall panels, and furniture.</a:t>
            </a:r>
          </a:p>
          <a:p>
            <a:pPr indent="14288" algn="just">
              <a:buNone/>
            </a:pPr>
            <a:endParaRPr lang="en-IN" sz="2500" dirty="0" smtClean="0"/>
          </a:p>
          <a:p>
            <a:pPr marL="263525" indent="-247650">
              <a:buNone/>
            </a:pPr>
            <a:r>
              <a:rPr lang="en-IN" sz="2500" b="1" dirty="0" smtClean="0"/>
              <a:t>c. Recycled Aggregates Source</a:t>
            </a:r>
            <a:r>
              <a:rPr lang="en-IN" sz="2500" dirty="0" smtClean="0"/>
              <a:t>: Demolition waste and industrial by products.</a:t>
            </a:r>
          </a:p>
          <a:p>
            <a:pPr indent="14288">
              <a:buNone/>
            </a:pPr>
            <a:r>
              <a:rPr lang="en-IN" sz="2500" b="1" dirty="0" smtClean="0"/>
              <a:t>Advantages</a:t>
            </a:r>
            <a:r>
              <a:rPr lang="en-IN" sz="2500" dirty="0" smtClean="0"/>
              <a:t>:</a:t>
            </a:r>
          </a:p>
          <a:p>
            <a:pPr marL="342900" lvl="1" indent="14288">
              <a:buNone/>
            </a:pPr>
            <a:r>
              <a:rPr lang="en-IN" sz="2500" dirty="0" smtClean="0"/>
              <a:t>Reduces demand for virgin aggregates.</a:t>
            </a:r>
          </a:p>
          <a:p>
            <a:pPr marL="342900" lvl="1" indent="14288">
              <a:buNone/>
            </a:pPr>
            <a:r>
              <a:rPr lang="en-IN" sz="2500" dirty="0" smtClean="0"/>
              <a:t>Cost-effective and environmentally friendly.</a:t>
            </a:r>
          </a:p>
          <a:p>
            <a:pPr indent="14288">
              <a:buNone/>
            </a:pPr>
            <a:r>
              <a:rPr lang="en-IN" sz="2500" b="1" dirty="0" smtClean="0"/>
              <a:t>Applications</a:t>
            </a:r>
            <a:r>
              <a:rPr lang="en-IN" sz="2500" dirty="0" smtClean="0"/>
              <a:t>: Road construction, foundations, and concrete.</a:t>
            </a:r>
          </a:p>
          <a:p>
            <a:pPr>
              <a:buNone/>
            </a:pPr>
            <a:endParaRPr lang="en-IN" sz="2500" b="1" dirty="0" smtClean="0"/>
          </a:p>
          <a:p>
            <a:pPr algn="just">
              <a:buNone/>
            </a:pPr>
            <a:endParaRPr lang="en-IN" sz="2500" dirty="0" smtClean="0"/>
          </a:p>
        </p:txBody>
      </p:sp>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78969"/>
            <a:ext cx="8229600" cy="6579031"/>
          </a:xfrm>
        </p:spPr>
        <p:txBody>
          <a:bodyPr>
            <a:normAutofit fontScale="92500" lnSpcReduction="20000"/>
          </a:bodyPr>
          <a:lstStyle/>
          <a:p>
            <a:pPr algn="just">
              <a:buNone/>
            </a:pPr>
            <a:r>
              <a:rPr lang="en-IN" b="1" dirty="0" smtClean="0"/>
              <a:t>d. Rammed Earth</a:t>
            </a:r>
          </a:p>
          <a:p>
            <a:pPr marL="714375" algn="just"/>
            <a:r>
              <a:rPr lang="en-IN" b="1" dirty="0" smtClean="0"/>
              <a:t>Source</a:t>
            </a:r>
            <a:r>
              <a:rPr lang="en-IN" dirty="0" smtClean="0"/>
              <a:t>: Locally available soil compacted in layers.</a:t>
            </a:r>
          </a:p>
          <a:p>
            <a:pPr marL="714375" algn="just"/>
            <a:r>
              <a:rPr lang="en-IN" b="1" dirty="0" smtClean="0"/>
              <a:t>Advantages</a:t>
            </a:r>
            <a:r>
              <a:rPr lang="en-IN" dirty="0" smtClean="0"/>
              <a:t>:</a:t>
            </a:r>
          </a:p>
          <a:p>
            <a:pPr marL="714375" lvl="1" indent="-342900" algn="just"/>
            <a:r>
              <a:rPr lang="en-IN" dirty="0" smtClean="0"/>
              <a:t>Reduces the need for cement and bricks.</a:t>
            </a:r>
          </a:p>
          <a:p>
            <a:pPr marL="714375" lvl="1" indent="-342900" algn="just"/>
            <a:r>
              <a:rPr lang="en-IN" dirty="0" smtClean="0"/>
              <a:t>Provides natural insulation and thermal mass.</a:t>
            </a:r>
          </a:p>
          <a:p>
            <a:pPr marL="714375" algn="just"/>
            <a:r>
              <a:rPr lang="en-IN" b="1" dirty="0" smtClean="0"/>
              <a:t>Applications</a:t>
            </a:r>
            <a:r>
              <a:rPr lang="en-IN" dirty="0" smtClean="0"/>
              <a:t>: Walls and load-bearing structures.</a:t>
            </a:r>
          </a:p>
          <a:p>
            <a:pPr algn="just">
              <a:buNone/>
            </a:pPr>
            <a:endParaRPr lang="en-IN" b="1" dirty="0" smtClean="0"/>
          </a:p>
          <a:p>
            <a:pPr algn="just">
              <a:buNone/>
            </a:pPr>
            <a:r>
              <a:rPr lang="en-IN" b="1" dirty="0" smtClean="0"/>
              <a:t>e. Clay Tiles</a:t>
            </a:r>
          </a:p>
          <a:p>
            <a:pPr marL="714375" algn="just"/>
            <a:r>
              <a:rPr lang="en-IN" b="1" dirty="0" smtClean="0"/>
              <a:t>Source</a:t>
            </a:r>
            <a:r>
              <a:rPr lang="en-IN" dirty="0" smtClean="0"/>
              <a:t>: Locally sourced clay, often handmade.</a:t>
            </a:r>
          </a:p>
          <a:p>
            <a:pPr marL="714375" algn="just"/>
            <a:r>
              <a:rPr lang="en-IN" b="1" dirty="0" smtClean="0"/>
              <a:t>Advantages</a:t>
            </a:r>
            <a:r>
              <a:rPr lang="en-IN" dirty="0" smtClean="0"/>
              <a:t>:</a:t>
            </a:r>
          </a:p>
          <a:p>
            <a:pPr marL="714375" lvl="1" indent="-342900" algn="just"/>
            <a:r>
              <a:rPr lang="en-IN" dirty="0" smtClean="0"/>
              <a:t>Renewable, biodegradable, and aesthetically pleasing.</a:t>
            </a:r>
          </a:p>
          <a:p>
            <a:pPr marL="714375" lvl="1" indent="-342900" algn="just"/>
            <a:r>
              <a:rPr lang="en-IN" dirty="0" smtClean="0"/>
              <a:t>Excellent thermal insulation properties.</a:t>
            </a:r>
          </a:p>
          <a:p>
            <a:pPr marL="714375" algn="just"/>
            <a:r>
              <a:rPr lang="en-IN" b="1" dirty="0" smtClean="0"/>
              <a:t>Applications</a:t>
            </a:r>
            <a:r>
              <a:rPr lang="en-IN" dirty="0" smtClean="0"/>
              <a:t>: Roofing and flooring.</a:t>
            </a: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66036"/>
            <a:ext cx="8229600" cy="5560128"/>
          </a:xfrm>
        </p:spPr>
        <p:txBody>
          <a:bodyPr>
            <a:normAutofit fontScale="92500" lnSpcReduction="10000"/>
          </a:bodyPr>
          <a:lstStyle/>
          <a:p>
            <a:pPr marL="0" indent="0" algn="just">
              <a:buNone/>
            </a:pPr>
            <a:r>
              <a:rPr lang="en-GB" b="1" dirty="0"/>
              <a:t>3. Truss Structures</a:t>
            </a:r>
            <a:endParaRPr lang="en-GB" dirty="0"/>
          </a:p>
          <a:p>
            <a:pPr marL="352425" lvl="0" indent="0" algn="just">
              <a:buNone/>
            </a:pPr>
            <a:r>
              <a:rPr lang="en-GB" dirty="0"/>
              <a:t>Composed of interconnected triangular units.</a:t>
            </a:r>
          </a:p>
          <a:p>
            <a:pPr marL="352425" lvl="0" indent="0" algn="just">
              <a:buNone/>
            </a:pPr>
            <a:r>
              <a:rPr lang="en-GB" dirty="0"/>
              <a:t>Transfer loads through axial forces in members, efficient for large spans (e.g., roofs, bridges).</a:t>
            </a:r>
          </a:p>
          <a:p>
            <a:pPr marL="0" indent="0" algn="just">
              <a:buNone/>
            </a:pPr>
            <a:r>
              <a:rPr lang="en-GB" b="1" dirty="0"/>
              <a:t>4. Shell Structures</a:t>
            </a:r>
            <a:endParaRPr lang="en-GB" dirty="0"/>
          </a:p>
          <a:p>
            <a:pPr marL="352425" lvl="0" indent="0" algn="just">
              <a:buNone/>
            </a:pPr>
            <a:r>
              <a:rPr lang="en-GB" dirty="0"/>
              <a:t>Curved surfaces (e.g., domes, vaults) transfer loads through compression and tension.</a:t>
            </a:r>
          </a:p>
          <a:p>
            <a:pPr marL="352425" lvl="0" indent="0" algn="just">
              <a:buNone/>
            </a:pPr>
            <a:r>
              <a:rPr lang="en-GB" dirty="0"/>
              <a:t>Used in large-span enclosures.</a:t>
            </a:r>
          </a:p>
          <a:p>
            <a:pPr marL="0" indent="0" algn="just">
              <a:buNone/>
            </a:pPr>
            <a:r>
              <a:rPr lang="en-GB" b="1" dirty="0"/>
              <a:t>5. Cable Structures</a:t>
            </a:r>
            <a:endParaRPr lang="en-GB" dirty="0"/>
          </a:p>
          <a:p>
            <a:pPr marL="352425" lvl="0" indent="0" algn="just">
              <a:buNone/>
            </a:pPr>
            <a:r>
              <a:rPr lang="en-GB" dirty="0"/>
              <a:t>Use tensioned cables to support loads (e.g., suspension bridges, cable-stayed roofs).</a:t>
            </a:r>
          </a:p>
          <a:p>
            <a:pPr marL="0" indent="0" algn="just">
              <a:buNone/>
            </a:pPr>
            <a:endParaRPr lang="en-US" dirty="0"/>
          </a:p>
        </p:txBody>
      </p:sp>
    </p:spTree>
    <p:extLst>
      <p:ext uri="{BB962C8B-B14F-4D97-AF65-F5344CB8AC3E}">
        <p14:creationId xmlns="" xmlns:p14="http://schemas.microsoft.com/office/powerpoint/2010/main" val="330748344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78970"/>
            <a:ext cx="8229600" cy="5847194"/>
          </a:xfrm>
        </p:spPr>
        <p:txBody>
          <a:bodyPr>
            <a:normAutofit/>
          </a:bodyPr>
          <a:lstStyle/>
          <a:p>
            <a:pPr algn="just">
              <a:buNone/>
            </a:pPr>
            <a:r>
              <a:rPr lang="en-IN" b="1" dirty="0" smtClean="0"/>
              <a:t>f. Recycled Steel</a:t>
            </a:r>
          </a:p>
          <a:p>
            <a:pPr marL="714375" algn="just"/>
            <a:r>
              <a:rPr lang="en-IN" b="1" dirty="0" smtClean="0"/>
              <a:t>Source</a:t>
            </a:r>
            <a:r>
              <a:rPr lang="en-IN" dirty="0" smtClean="0"/>
              <a:t>: Scrap metal from construction, automotive, and industrial sectors.</a:t>
            </a:r>
          </a:p>
          <a:p>
            <a:pPr marL="714375" algn="just"/>
            <a:r>
              <a:rPr lang="en-IN" b="1" dirty="0" smtClean="0"/>
              <a:t>Advantages</a:t>
            </a:r>
            <a:r>
              <a:rPr lang="en-IN" dirty="0" smtClean="0"/>
              <a:t>:</a:t>
            </a:r>
          </a:p>
          <a:p>
            <a:pPr marL="714375" lvl="1" indent="-342900" algn="just"/>
            <a:r>
              <a:rPr lang="en-IN" dirty="0" smtClean="0"/>
              <a:t>100% recyclable and reduces mining impacts.</a:t>
            </a:r>
          </a:p>
          <a:p>
            <a:pPr marL="714375" lvl="1" indent="-342900" algn="just"/>
            <a:r>
              <a:rPr lang="en-IN" dirty="0" smtClean="0"/>
              <a:t>Energy-efficient compared to producing virgin steel.</a:t>
            </a:r>
          </a:p>
          <a:p>
            <a:pPr marL="714375" algn="just"/>
            <a:r>
              <a:rPr lang="en-IN" b="1" dirty="0" smtClean="0"/>
              <a:t>Applications</a:t>
            </a:r>
            <a:r>
              <a:rPr lang="en-IN" dirty="0" smtClean="0"/>
              <a:t>: Structural components, beams, and reinforcements.</a:t>
            </a:r>
          </a:p>
        </p:txBody>
      </p:sp>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402956"/>
            <a:ext cx="8229600" cy="6183824"/>
          </a:xfrm>
        </p:spPr>
        <p:txBody>
          <a:bodyPr>
            <a:normAutofit fontScale="85000" lnSpcReduction="10000"/>
          </a:bodyPr>
          <a:lstStyle/>
          <a:p>
            <a:pPr algn="just">
              <a:buNone/>
            </a:pPr>
            <a:r>
              <a:rPr lang="en-IN" b="1" dirty="0" smtClean="0"/>
              <a:t>g. AAC (Autoclaved Aerated Concrete) Blocks</a:t>
            </a:r>
          </a:p>
          <a:p>
            <a:pPr marL="714375" algn="just"/>
            <a:r>
              <a:rPr lang="en-IN" b="1" dirty="0" smtClean="0"/>
              <a:t>Source</a:t>
            </a:r>
            <a:r>
              <a:rPr lang="en-IN" dirty="0" smtClean="0"/>
              <a:t>: Sand, cement, lime, and </a:t>
            </a:r>
            <a:r>
              <a:rPr lang="en-IN" dirty="0" err="1" smtClean="0"/>
              <a:t>aluminum</a:t>
            </a:r>
            <a:r>
              <a:rPr lang="en-IN" dirty="0" smtClean="0"/>
              <a:t> powder.</a:t>
            </a:r>
          </a:p>
          <a:p>
            <a:pPr marL="714375" algn="just"/>
            <a:r>
              <a:rPr lang="en-IN" b="1" dirty="0" smtClean="0"/>
              <a:t>Advantages</a:t>
            </a:r>
            <a:r>
              <a:rPr lang="en-IN" dirty="0" smtClean="0"/>
              <a:t>:</a:t>
            </a:r>
          </a:p>
          <a:p>
            <a:pPr marL="714375" lvl="1" indent="-342900" algn="just"/>
            <a:r>
              <a:rPr lang="en-IN" dirty="0" smtClean="0"/>
              <a:t>Lightweight and energy-efficient.</a:t>
            </a:r>
          </a:p>
          <a:p>
            <a:pPr marL="714375" lvl="1" indent="-342900" algn="just"/>
            <a:r>
              <a:rPr lang="en-IN" dirty="0" smtClean="0"/>
              <a:t>Provides excellent thermal insulation and soundproofing.</a:t>
            </a:r>
          </a:p>
          <a:p>
            <a:pPr marL="714375" algn="just"/>
            <a:r>
              <a:rPr lang="en-IN" b="1" dirty="0" smtClean="0"/>
              <a:t>Applications</a:t>
            </a:r>
            <a:r>
              <a:rPr lang="en-IN" dirty="0" smtClean="0"/>
              <a:t>: Walls, partitions, and infill materials.</a:t>
            </a:r>
          </a:p>
          <a:p>
            <a:pPr algn="just">
              <a:buNone/>
            </a:pPr>
            <a:endParaRPr lang="en-IN" b="1" dirty="0" smtClean="0"/>
          </a:p>
          <a:p>
            <a:pPr algn="just">
              <a:buNone/>
            </a:pPr>
            <a:r>
              <a:rPr lang="en-IN" b="1" dirty="0" smtClean="0"/>
              <a:t>h. </a:t>
            </a:r>
            <a:r>
              <a:rPr lang="en-IN" b="1" dirty="0" err="1" smtClean="0"/>
              <a:t>Pozzolana</a:t>
            </a:r>
            <a:r>
              <a:rPr lang="en-IN" b="1" dirty="0" smtClean="0"/>
              <a:t> Cement</a:t>
            </a:r>
          </a:p>
          <a:p>
            <a:pPr marL="714375" algn="just"/>
            <a:r>
              <a:rPr lang="en-IN" b="1" dirty="0" smtClean="0"/>
              <a:t>Source</a:t>
            </a:r>
            <a:r>
              <a:rPr lang="en-IN" dirty="0" smtClean="0"/>
              <a:t>: Fly ash, volcanic ash, or slag blended with Portland cement.</a:t>
            </a:r>
          </a:p>
          <a:p>
            <a:pPr marL="714375" algn="just"/>
            <a:r>
              <a:rPr lang="en-IN" b="1" dirty="0" smtClean="0"/>
              <a:t>Advantages</a:t>
            </a:r>
            <a:r>
              <a:rPr lang="en-IN" dirty="0" smtClean="0"/>
              <a:t>:</a:t>
            </a:r>
          </a:p>
          <a:p>
            <a:pPr marL="714375" lvl="1" indent="-342900" algn="just"/>
            <a:r>
              <a:rPr lang="en-IN" dirty="0" smtClean="0"/>
              <a:t>Low carbon footprint compared to traditional cement.</a:t>
            </a:r>
          </a:p>
          <a:p>
            <a:pPr marL="714375" lvl="1" indent="-342900" algn="just"/>
            <a:r>
              <a:rPr lang="en-IN" dirty="0" smtClean="0"/>
              <a:t>Improves durability and reduces heat of hydration.</a:t>
            </a:r>
          </a:p>
          <a:p>
            <a:pPr marL="714375" algn="just"/>
            <a:r>
              <a:rPr lang="en-IN" b="1" dirty="0" smtClean="0"/>
              <a:t>Applications</a:t>
            </a:r>
            <a:r>
              <a:rPr lang="en-IN" dirty="0" smtClean="0"/>
              <a:t>: Concrete and mortar.</a:t>
            </a:r>
          </a:p>
          <a:p>
            <a:pPr algn="just"/>
            <a:endParaRPr lang="en-IN" dirty="0"/>
          </a:p>
        </p:txBody>
      </p:sp>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356462"/>
            <a:ext cx="8229600" cy="6245816"/>
          </a:xfrm>
        </p:spPr>
        <p:txBody>
          <a:bodyPr>
            <a:normAutofit fontScale="85000" lnSpcReduction="10000"/>
          </a:bodyPr>
          <a:lstStyle/>
          <a:p>
            <a:pPr>
              <a:buNone/>
            </a:pPr>
            <a:r>
              <a:rPr lang="en-IN" b="1" dirty="0" err="1" smtClean="0"/>
              <a:t>i</a:t>
            </a:r>
            <a:r>
              <a:rPr lang="en-IN" b="1" dirty="0" smtClean="0"/>
              <a:t>. Stone Dust and Quarry Dust</a:t>
            </a:r>
          </a:p>
          <a:p>
            <a:pPr marL="714375"/>
            <a:r>
              <a:rPr lang="en-IN" b="1" dirty="0" smtClean="0"/>
              <a:t>Source</a:t>
            </a:r>
            <a:r>
              <a:rPr lang="en-IN" dirty="0" smtClean="0"/>
              <a:t>: By product of stone crushing operations.</a:t>
            </a:r>
          </a:p>
          <a:p>
            <a:pPr marL="714375"/>
            <a:r>
              <a:rPr lang="en-IN" b="1" dirty="0" smtClean="0"/>
              <a:t>Advantages</a:t>
            </a:r>
            <a:r>
              <a:rPr lang="en-IN" dirty="0" smtClean="0"/>
              <a:t>:</a:t>
            </a:r>
          </a:p>
          <a:p>
            <a:pPr marL="714375" lvl="1" indent="-342900"/>
            <a:r>
              <a:rPr lang="en-IN" dirty="0" smtClean="0"/>
              <a:t>Reduces reliance on sand, conserving river ecosystems.</a:t>
            </a:r>
          </a:p>
          <a:p>
            <a:pPr marL="714375" lvl="1" indent="-342900"/>
            <a:r>
              <a:rPr lang="en-IN" dirty="0" smtClean="0"/>
              <a:t>Cost-effective and easily available.</a:t>
            </a:r>
          </a:p>
          <a:p>
            <a:pPr marL="714375"/>
            <a:r>
              <a:rPr lang="en-IN" b="1" dirty="0" smtClean="0"/>
              <a:t>Applications</a:t>
            </a:r>
            <a:r>
              <a:rPr lang="en-IN" dirty="0" smtClean="0"/>
              <a:t>: Concrete production and pavement sub-layers.</a:t>
            </a:r>
          </a:p>
          <a:p>
            <a:pPr marL="714375"/>
            <a:endParaRPr lang="en-IN" dirty="0" smtClean="0"/>
          </a:p>
          <a:p>
            <a:pPr>
              <a:buNone/>
            </a:pPr>
            <a:r>
              <a:rPr lang="en-IN" b="1" dirty="0" smtClean="0"/>
              <a:t>j. Bio-Based Paints</a:t>
            </a:r>
          </a:p>
          <a:p>
            <a:pPr marL="714375"/>
            <a:r>
              <a:rPr lang="en-IN" b="1" dirty="0" smtClean="0"/>
              <a:t>Source</a:t>
            </a:r>
            <a:r>
              <a:rPr lang="en-IN" dirty="0" smtClean="0"/>
              <a:t>: Plant-based oils and natural pigments.</a:t>
            </a:r>
          </a:p>
          <a:p>
            <a:pPr marL="714375"/>
            <a:r>
              <a:rPr lang="en-IN" b="1" dirty="0" smtClean="0"/>
              <a:t>Advantages</a:t>
            </a:r>
            <a:r>
              <a:rPr lang="en-IN" dirty="0" smtClean="0"/>
              <a:t>:</a:t>
            </a:r>
          </a:p>
          <a:p>
            <a:pPr marL="714375" lvl="1" indent="-342900"/>
            <a:r>
              <a:rPr lang="en-IN" dirty="0" smtClean="0"/>
              <a:t>Low VOC content, healthier for indoor air quality.</a:t>
            </a:r>
          </a:p>
          <a:p>
            <a:pPr marL="714375" lvl="1" indent="-342900"/>
            <a:r>
              <a:rPr lang="en-IN" dirty="0" smtClean="0"/>
              <a:t>Renewable and biodegradable.</a:t>
            </a:r>
          </a:p>
          <a:p>
            <a:pPr marL="714375"/>
            <a:r>
              <a:rPr lang="en-IN" b="1" dirty="0" smtClean="0"/>
              <a:t>Applications</a:t>
            </a:r>
            <a:r>
              <a:rPr lang="en-IN" dirty="0" smtClean="0"/>
              <a:t>: Wall coatings and finishes.</a:t>
            </a:r>
          </a:p>
          <a:p>
            <a:pPr>
              <a:buNone/>
            </a:pPr>
            <a:endParaRPr lang="en-IN" dirty="0"/>
          </a:p>
        </p:txBody>
      </p:sp>
    </p:spTree>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dirty="0" smtClean="0"/>
              <a:t>Details and Sequence of Activities in Construction Practices</a:t>
            </a:r>
            <a:endParaRPr lang="en-IN" dirty="0"/>
          </a:p>
        </p:txBody>
      </p:sp>
      <p:sp>
        <p:nvSpPr>
          <p:cNvPr id="3" name="Content Placeholder 2"/>
          <p:cNvSpPr>
            <a:spLocks noGrp="1"/>
          </p:cNvSpPr>
          <p:nvPr>
            <p:ph idx="1"/>
          </p:nvPr>
        </p:nvSpPr>
        <p:spPr/>
        <p:txBody>
          <a:bodyPr>
            <a:normAutofit lnSpcReduction="10000"/>
          </a:bodyPr>
          <a:lstStyle/>
          <a:p>
            <a:pPr marL="0" indent="0" algn="just">
              <a:buNone/>
            </a:pPr>
            <a:r>
              <a:rPr lang="en-IN" dirty="0" smtClean="0"/>
              <a:t>The construction process involves a systematic sequence of activities designed to ensure efficiency, safety, and quality while delivering a structure as per design and specifications. Each phase involves specific tasks and coordination among multiple stakeholders.</a:t>
            </a:r>
          </a:p>
          <a:p>
            <a:pPr marL="0" indent="0" algn="just">
              <a:buNone/>
            </a:pPr>
            <a:r>
              <a:rPr lang="en-IN" dirty="0" smtClean="0"/>
              <a:t>Below is a detailed breakdown of the </a:t>
            </a:r>
            <a:r>
              <a:rPr lang="en-IN" b="1" dirty="0" smtClean="0"/>
              <a:t>details and sequence of activities</a:t>
            </a:r>
            <a:r>
              <a:rPr lang="en-IN" dirty="0" smtClean="0"/>
              <a:t> in a typical construction project:</a:t>
            </a:r>
          </a:p>
          <a:p>
            <a:pPr marL="0" indent="0" algn="just">
              <a:buNone/>
            </a:pPr>
            <a:endParaRPr lang="en-IN" dirty="0"/>
          </a:p>
        </p:txBody>
      </p:sp>
    </p:spTree>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326"/>
            <a:ext cx="8229600" cy="1143000"/>
          </a:xfrm>
        </p:spPr>
        <p:txBody>
          <a:bodyPr/>
          <a:lstStyle/>
          <a:p>
            <a:r>
              <a:rPr lang="en-IN" dirty="0" smtClean="0"/>
              <a:t>Pre-Construction Phase</a:t>
            </a:r>
            <a:endParaRPr lang="en-IN" dirty="0"/>
          </a:p>
        </p:txBody>
      </p:sp>
      <p:sp>
        <p:nvSpPr>
          <p:cNvPr id="3" name="Content Placeholder 2"/>
          <p:cNvSpPr>
            <a:spLocks noGrp="1"/>
          </p:cNvSpPr>
          <p:nvPr>
            <p:ph idx="1"/>
          </p:nvPr>
        </p:nvSpPr>
        <p:spPr>
          <a:xfrm>
            <a:off x="457200" y="836908"/>
            <a:ext cx="8229600" cy="4525963"/>
          </a:xfrm>
        </p:spPr>
        <p:txBody>
          <a:bodyPr>
            <a:noAutofit/>
          </a:bodyPr>
          <a:lstStyle/>
          <a:p>
            <a:pPr marL="0" indent="0" algn="just">
              <a:buNone/>
            </a:pPr>
            <a:r>
              <a:rPr lang="en-IN" sz="2400" dirty="0" smtClean="0"/>
              <a:t>This phase includes planning, design, and preparation activities essential before starting physical construction.</a:t>
            </a:r>
          </a:p>
          <a:p>
            <a:pPr marL="0" indent="0" algn="just">
              <a:buNone/>
            </a:pPr>
            <a:r>
              <a:rPr lang="en-IN" sz="2400" b="1" dirty="0" smtClean="0"/>
              <a:t>a. Project Planning</a:t>
            </a:r>
          </a:p>
          <a:p>
            <a:pPr marL="712788" indent="-357188" algn="just"/>
            <a:r>
              <a:rPr lang="en-IN" sz="2400" dirty="0" smtClean="0"/>
              <a:t>Feasibility study and project budgeting.</a:t>
            </a:r>
          </a:p>
          <a:p>
            <a:pPr marL="712788" indent="-357188" algn="just"/>
            <a:r>
              <a:rPr lang="en-IN" sz="2400" dirty="0" smtClean="0"/>
              <a:t>Site selection and surveying.</a:t>
            </a:r>
          </a:p>
          <a:p>
            <a:pPr marL="712788" indent="-357188" algn="just"/>
            <a:r>
              <a:rPr lang="en-IN" sz="2400" dirty="0" smtClean="0"/>
              <a:t>Acquisition of required permissions (e.g., building permits, environmental clearance).</a:t>
            </a:r>
          </a:p>
          <a:p>
            <a:pPr marL="712788" indent="-357188" algn="just"/>
            <a:r>
              <a:rPr lang="en-IN" sz="2400" dirty="0" smtClean="0"/>
              <a:t>Scheduling and resource allocation.</a:t>
            </a:r>
          </a:p>
          <a:p>
            <a:pPr marL="0" indent="0" algn="just">
              <a:buNone/>
            </a:pPr>
            <a:r>
              <a:rPr lang="en-IN" sz="2400" b="1" dirty="0" smtClean="0"/>
              <a:t>b. Design Development</a:t>
            </a:r>
          </a:p>
          <a:p>
            <a:pPr marL="712788" indent="-357188" algn="just"/>
            <a:r>
              <a:rPr lang="en-IN" sz="2400" dirty="0" smtClean="0"/>
              <a:t>Preparation of architectural drawings, structural designs, and construction plans.</a:t>
            </a:r>
          </a:p>
          <a:p>
            <a:pPr marL="712788" indent="-357188" algn="just"/>
            <a:r>
              <a:rPr lang="en-IN" sz="2400" dirty="0" smtClean="0"/>
              <a:t>Approval of designs by relevant authorities.</a:t>
            </a:r>
          </a:p>
          <a:p>
            <a:pPr marL="712788" indent="-357188" algn="just"/>
            <a:r>
              <a:rPr lang="en-IN" sz="2400" dirty="0" smtClean="0"/>
              <a:t>Preparation of detailed estimates and bills of quantities (BOQs).</a:t>
            </a:r>
          </a:p>
        </p:txBody>
      </p:sp>
    </p:spTree>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402956"/>
            <a:ext cx="8229600" cy="5723207"/>
          </a:xfrm>
        </p:spPr>
        <p:txBody>
          <a:bodyPr>
            <a:normAutofit lnSpcReduction="10000"/>
          </a:bodyPr>
          <a:lstStyle/>
          <a:p>
            <a:pPr marL="0" indent="0" algn="just">
              <a:buNone/>
            </a:pPr>
            <a:r>
              <a:rPr lang="en-IN" b="1" dirty="0" smtClean="0"/>
              <a:t>c. Site Preparation</a:t>
            </a:r>
          </a:p>
          <a:p>
            <a:pPr marL="620713" indent="-357188" algn="just"/>
            <a:r>
              <a:rPr lang="en-IN" dirty="0" smtClean="0"/>
              <a:t>Site clearance: Removing vegetation, debris, and obstructions.</a:t>
            </a:r>
          </a:p>
          <a:p>
            <a:pPr marL="620713" indent="-357188" algn="just"/>
            <a:r>
              <a:rPr lang="en-IN" dirty="0" smtClean="0"/>
              <a:t>Soil investigation and geotechnical studies.</a:t>
            </a:r>
          </a:p>
          <a:p>
            <a:pPr marL="620713" indent="-357188" algn="just"/>
            <a:r>
              <a:rPr lang="en-IN" dirty="0" smtClean="0"/>
              <a:t>Demarcation of the project site using survey equipment.</a:t>
            </a:r>
          </a:p>
          <a:p>
            <a:pPr marL="0" indent="0" algn="just">
              <a:buNone/>
            </a:pPr>
            <a:r>
              <a:rPr lang="en-IN" b="1" dirty="0" smtClean="0"/>
              <a:t>d. Procurement</a:t>
            </a:r>
          </a:p>
          <a:p>
            <a:pPr marL="620713" indent="-357188" algn="just"/>
            <a:r>
              <a:rPr lang="en-IN" dirty="0" smtClean="0"/>
              <a:t>Selection of contractors and subcontractors.</a:t>
            </a:r>
          </a:p>
          <a:p>
            <a:pPr marL="620713" indent="-357188" algn="just"/>
            <a:r>
              <a:rPr lang="en-IN" dirty="0" smtClean="0"/>
              <a:t>Procurement of materials and equipment.</a:t>
            </a:r>
          </a:p>
          <a:p>
            <a:pPr marL="620713" indent="-357188" algn="just"/>
            <a:r>
              <a:rPr lang="en-IN" dirty="0" smtClean="0"/>
              <a:t>Setting up site offices, storage areas, and utilities (electricity, water).</a:t>
            </a:r>
          </a:p>
          <a:p>
            <a:pPr marL="0" indent="0" algn="just">
              <a:buNone/>
            </a:pPr>
            <a:endParaRPr lang="en-IN" dirty="0"/>
          </a:p>
        </p:txBody>
      </p:sp>
    </p:spTree>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Construction Phase</a:t>
            </a:r>
            <a:endParaRPr lang="en-IN" dirty="0"/>
          </a:p>
        </p:txBody>
      </p:sp>
      <p:sp>
        <p:nvSpPr>
          <p:cNvPr id="3" name="Content Placeholder 2"/>
          <p:cNvSpPr>
            <a:spLocks noGrp="1"/>
          </p:cNvSpPr>
          <p:nvPr>
            <p:ph idx="1"/>
          </p:nvPr>
        </p:nvSpPr>
        <p:spPr/>
        <p:txBody>
          <a:bodyPr>
            <a:normAutofit fontScale="92500" lnSpcReduction="20000"/>
          </a:bodyPr>
          <a:lstStyle/>
          <a:p>
            <a:pPr>
              <a:buNone/>
            </a:pPr>
            <a:r>
              <a:rPr lang="en-IN" b="1" dirty="0" smtClean="0"/>
              <a:t>a. Earthworks</a:t>
            </a:r>
          </a:p>
          <a:p>
            <a:pPr marL="714375"/>
            <a:r>
              <a:rPr lang="en-IN" b="1" dirty="0" smtClean="0"/>
              <a:t>Excavation</a:t>
            </a:r>
            <a:r>
              <a:rPr lang="en-IN" dirty="0" smtClean="0"/>
              <a:t>: Digging for foundations, trenches, or basements as per drawings.</a:t>
            </a:r>
          </a:p>
          <a:p>
            <a:pPr marL="714375"/>
            <a:r>
              <a:rPr lang="en-IN" b="1" dirty="0" smtClean="0"/>
              <a:t>Soil Stabilization</a:t>
            </a:r>
            <a:r>
              <a:rPr lang="en-IN" dirty="0" smtClean="0"/>
              <a:t>: Compacting soil and adding stabilization layers if needed.</a:t>
            </a:r>
          </a:p>
          <a:p>
            <a:pPr>
              <a:buNone/>
            </a:pPr>
            <a:r>
              <a:rPr lang="en-IN" b="1" dirty="0" smtClean="0"/>
              <a:t>b. Foundation Construction</a:t>
            </a:r>
          </a:p>
          <a:p>
            <a:pPr marL="714375"/>
            <a:r>
              <a:rPr lang="en-IN" dirty="0" smtClean="0"/>
              <a:t>Laying of footing reinforcements.</a:t>
            </a:r>
          </a:p>
          <a:p>
            <a:pPr marL="714375"/>
            <a:r>
              <a:rPr lang="en-IN" dirty="0" smtClean="0"/>
              <a:t>Pouring concrete for footings and columns.</a:t>
            </a:r>
          </a:p>
          <a:p>
            <a:pPr marL="714375"/>
            <a:r>
              <a:rPr lang="en-IN" dirty="0" smtClean="0"/>
              <a:t>Ensuring curing and testing of concrete strength.</a:t>
            </a:r>
          </a:p>
          <a:p>
            <a:endParaRPr lang="en-IN" dirty="0"/>
          </a:p>
        </p:txBody>
      </p:sp>
    </p:spTree>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619932"/>
            <a:ext cx="8229600" cy="5506231"/>
          </a:xfrm>
        </p:spPr>
        <p:txBody>
          <a:bodyPr>
            <a:normAutofit fontScale="92500" lnSpcReduction="20000"/>
          </a:bodyPr>
          <a:lstStyle/>
          <a:p>
            <a:pPr algn="just">
              <a:buNone/>
            </a:pPr>
            <a:r>
              <a:rPr lang="en-IN" b="1" dirty="0" smtClean="0"/>
              <a:t>c. Substructure</a:t>
            </a:r>
          </a:p>
          <a:p>
            <a:pPr marL="714375" algn="just"/>
            <a:r>
              <a:rPr lang="en-IN" dirty="0" smtClean="0"/>
              <a:t>Construction of basement walls or retaining walls (if applicable).</a:t>
            </a:r>
          </a:p>
          <a:p>
            <a:pPr marL="714375" algn="just"/>
            <a:r>
              <a:rPr lang="en-IN" dirty="0" smtClean="0"/>
              <a:t>Waterproofing the foundation to prevent seepage.</a:t>
            </a:r>
          </a:p>
          <a:p>
            <a:pPr algn="just">
              <a:buNone/>
            </a:pPr>
            <a:r>
              <a:rPr lang="en-IN" b="1" dirty="0" smtClean="0"/>
              <a:t>d. Superstructure Construction</a:t>
            </a:r>
          </a:p>
          <a:p>
            <a:pPr marL="711200" indent="-285750" algn="just"/>
            <a:r>
              <a:rPr lang="en-IN" b="1" dirty="0" smtClean="0"/>
              <a:t>Framing</a:t>
            </a:r>
            <a:r>
              <a:rPr lang="en-IN" dirty="0" smtClean="0"/>
              <a:t>:</a:t>
            </a:r>
          </a:p>
          <a:p>
            <a:pPr marL="1068388" lvl="1" algn="just"/>
            <a:r>
              <a:rPr lang="en-IN" dirty="0" smtClean="0"/>
              <a:t>Erection of load-bearing walls, columns, and beams.</a:t>
            </a:r>
          </a:p>
          <a:p>
            <a:pPr marL="1068388" lvl="1" algn="just"/>
            <a:r>
              <a:rPr lang="en-IN" dirty="0" smtClean="0"/>
              <a:t>Reinforcement for slabs and casting concrete floors.</a:t>
            </a:r>
          </a:p>
          <a:p>
            <a:pPr marL="742950" indent="-285750" algn="just"/>
            <a:r>
              <a:rPr lang="en-IN" b="1" dirty="0" smtClean="0"/>
              <a:t>Brickwork or </a:t>
            </a:r>
            <a:r>
              <a:rPr lang="en-IN" b="1" dirty="0" err="1" smtClean="0"/>
              <a:t>Blockwork</a:t>
            </a:r>
            <a:r>
              <a:rPr lang="en-IN" dirty="0" smtClean="0"/>
              <a:t>:</a:t>
            </a:r>
          </a:p>
          <a:p>
            <a:pPr marL="1068388" lvl="1" algn="just"/>
            <a:r>
              <a:rPr lang="en-IN" dirty="0" smtClean="0"/>
              <a:t>Building external and internal walls using bricks, blocks, or panels.</a:t>
            </a:r>
          </a:p>
          <a:p>
            <a:pPr marL="1068388" lvl="1" algn="just"/>
            <a:r>
              <a:rPr lang="en-IN" dirty="0" smtClean="0"/>
              <a:t>Incorporating lintels and arches as per design.</a:t>
            </a:r>
          </a:p>
          <a:p>
            <a:pPr algn="just"/>
            <a:endParaRPr lang="en-IN" dirty="0"/>
          </a:p>
        </p:txBody>
      </p:sp>
    </p:spTree>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619932"/>
            <a:ext cx="8229600" cy="5506231"/>
          </a:xfrm>
        </p:spPr>
        <p:txBody>
          <a:bodyPr>
            <a:normAutofit/>
          </a:bodyPr>
          <a:lstStyle/>
          <a:p>
            <a:pPr marL="714375" algn="just"/>
            <a:r>
              <a:rPr lang="en-IN" b="1" dirty="0" smtClean="0"/>
              <a:t>Formwork and Scaffolding</a:t>
            </a:r>
            <a:r>
              <a:rPr lang="en-IN" dirty="0" smtClean="0"/>
              <a:t>:</a:t>
            </a:r>
          </a:p>
          <a:p>
            <a:pPr marL="1068388" lvl="1" algn="just"/>
            <a:r>
              <a:rPr lang="en-IN" dirty="0" smtClean="0"/>
              <a:t>Erecting temporary structures for casting concrete.</a:t>
            </a:r>
          </a:p>
          <a:p>
            <a:pPr marL="1068388" lvl="1" algn="just"/>
            <a:r>
              <a:rPr lang="en-IN" dirty="0" smtClean="0"/>
              <a:t>Scaffolding to facilitate work at heights.</a:t>
            </a:r>
          </a:p>
          <a:p>
            <a:pPr algn="just">
              <a:buNone/>
            </a:pPr>
            <a:r>
              <a:rPr lang="en-IN" b="1" dirty="0" smtClean="0"/>
              <a:t>e. Roofing</a:t>
            </a:r>
          </a:p>
          <a:p>
            <a:pPr marL="714375" algn="just"/>
            <a:r>
              <a:rPr lang="en-IN" dirty="0" smtClean="0"/>
              <a:t>Laying of roof trusses, slabs, or sheets.</a:t>
            </a:r>
          </a:p>
          <a:p>
            <a:pPr marL="714375" algn="just"/>
            <a:r>
              <a:rPr lang="en-IN" dirty="0" smtClean="0"/>
              <a:t>Waterproofing and thermal insulation.</a:t>
            </a:r>
            <a:endParaRPr lang="en-IN" dirty="0"/>
          </a:p>
        </p:txBody>
      </p:sp>
    </p:spTree>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Utility Installation</a:t>
            </a:r>
            <a:endParaRPr lang="en-IN" dirty="0"/>
          </a:p>
        </p:txBody>
      </p:sp>
      <p:sp>
        <p:nvSpPr>
          <p:cNvPr id="3" name="Content Placeholder 2"/>
          <p:cNvSpPr>
            <a:spLocks noGrp="1"/>
          </p:cNvSpPr>
          <p:nvPr>
            <p:ph idx="1"/>
          </p:nvPr>
        </p:nvSpPr>
        <p:spPr/>
        <p:txBody>
          <a:bodyPr>
            <a:normAutofit fontScale="92500" lnSpcReduction="10000"/>
          </a:bodyPr>
          <a:lstStyle/>
          <a:p>
            <a:pPr marL="0" indent="0" algn="just">
              <a:buNone/>
            </a:pPr>
            <a:r>
              <a:rPr lang="en-IN" dirty="0" smtClean="0"/>
              <a:t>This phase includes integrating services into the building for functionality.</a:t>
            </a:r>
          </a:p>
          <a:p>
            <a:pPr marL="0" indent="0" algn="just">
              <a:buNone/>
            </a:pPr>
            <a:r>
              <a:rPr lang="en-IN" b="1" dirty="0" smtClean="0"/>
              <a:t>a. Plumbing</a:t>
            </a:r>
          </a:p>
          <a:p>
            <a:pPr marL="714375" algn="just"/>
            <a:r>
              <a:rPr lang="en-IN" dirty="0" smtClean="0"/>
              <a:t>Installation of pipelines for water supply and drainage.</a:t>
            </a:r>
          </a:p>
          <a:p>
            <a:pPr marL="714375" algn="just"/>
            <a:r>
              <a:rPr lang="en-IN" dirty="0" smtClean="0"/>
              <a:t>Testing of pipe joints for leakages.</a:t>
            </a:r>
          </a:p>
          <a:p>
            <a:pPr algn="just">
              <a:buNone/>
            </a:pPr>
            <a:r>
              <a:rPr lang="en-IN" b="1" dirty="0" smtClean="0"/>
              <a:t>b. Electrical Work</a:t>
            </a:r>
          </a:p>
          <a:p>
            <a:pPr marL="714375" algn="just"/>
            <a:r>
              <a:rPr lang="en-IN" dirty="0" smtClean="0"/>
              <a:t>Laying of conduits for wiring.</a:t>
            </a:r>
          </a:p>
          <a:p>
            <a:pPr marL="714375" algn="just"/>
            <a:r>
              <a:rPr lang="en-IN" dirty="0" smtClean="0"/>
              <a:t>Fixing electrical outlets, switches, and fixtures.</a:t>
            </a:r>
          </a:p>
          <a:p>
            <a:pPr algn="just"/>
            <a:endParaRPr lang="en-IN"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66036"/>
            <a:ext cx="8229600" cy="5560128"/>
          </a:xfrm>
        </p:spPr>
        <p:txBody>
          <a:bodyPr>
            <a:normAutofit/>
          </a:bodyPr>
          <a:lstStyle/>
          <a:p>
            <a:pPr marL="450850" indent="-450850" algn="just">
              <a:buNone/>
            </a:pPr>
            <a:r>
              <a:rPr lang="en-GB" b="1" dirty="0"/>
              <a:t>6. Arch Structures</a:t>
            </a:r>
            <a:endParaRPr lang="en-GB" dirty="0"/>
          </a:p>
          <a:p>
            <a:pPr marL="450850" lvl="0" indent="0" algn="just">
              <a:buNone/>
            </a:pPr>
            <a:r>
              <a:rPr lang="en-GB" dirty="0"/>
              <a:t>Transfer loads through compression along the curved profile, redirecting forces to supports.</a:t>
            </a:r>
          </a:p>
          <a:p>
            <a:pPr marL="450850" indent="-450850" algn="just">
              <a:buNone/>
            </a:pPr>
            <a:r>
              <a:rPr lang="en-GB" b="1" dirty="0"/>
              <a:t>7. Plate Structures</a:t>
            </a:r>
            <a:endParaRPr lang="en-GB" dirty="0"/>
          </a:p>
          <a:p>
            <a:pPr marL="450850" lvl="0" indent="0" algn="just">
              <a:buNone/>
            </a:pPr>
            <a:r>
              <a:rPr lang="en-GB" dirty="0"/>
              <a:t>Flat, thin structures like slabs transfer loads primarily in bending.</a:t>
            </a:r>
          </a:p>
          <a:p>
            <a:pPr marL="450850" indent="-450850" algn="just">
              <a:buNone/>
            </a:pPr>
            <a:r>
              <a:rPr lang="en-GB" b="1" dirty="0"/>
              <a:t>8. Grid or Space Frame Structures</a:t>
            </a:r>
            <a:endParaRPr lang="en-GB" dirty="0"/>
          </a:p>
          <a:p>
            <a:pPr marL="450850" lvl="0" indent="0" algn="just">
              <a:buNone/>
            </a:pPr>
            <a:r>
              <a:rPr lang="en-GB" dirty="0"/>
              <a:t>Three-dimensional frameworks transferring loads in multiple directions, offering high stiffness</a:t>
            </a:r>
            <a:r>
              <a:rPr lang="en-GB" dirty="0" smtClean="0"/>
              <a:t>.</a:t>
            </a:r>
            <a:endParaRPr lang="en-GB" dirty="0"/>
          </a:p>
        </p:txBody>
      </p:sp>
    </p:spTree>
    <p:extLst>
      <p:ext uri="{BB962C8B-B14F-4D97-AF65-F5344CB8AC3E}">
        <p14:creationId xmlns="" xmlns:p14="http://schemas.microsoft.com/office/powerpoint/2010/main" val="160897228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619932"/>
            <a:ext cx="8229600" cy="5506231"/>
          </a:xfrm>
        </p:spPr>
        <p:txBody>
          <a:bodyPr/>
          <a:lstStyle/>
          <a:p>
            <a:pPr algn="just">
              <a:buNone/>
            </a:pPr>
            <a:r>
              <a:rPr lang="en-IN" b="1" dirty="0" smtClean="0"/>
              <a:t>c. HVAC (Heating, Ventilation, and Air Conditioning)</a:t>
            </a:r>
          </a:p>
          <a:p>
            <a:pPr marL="714375" algn="just"/>
            <a:r>
              <a:rPr lang="en-IN" dirty="0" smtClean="0"/>
              <a:t>Installing ducts, vents, and units for air conditioning and ventilation systems.</a:t>
            </a:r>
          </a:p>
          <a:p>
            <a:pPr algn="just">
              <a:buNone/>
            </a:pPr>
            <a:r>
              <a:rPr lang="en-IN" b="1" dirty="0" smtClean="0"/>
              <a:t>d. Fire Safety and Security</a:t>
            </a:r>
          </a:p>
          <a:p>
            <a:pPr marL="714375" algn="just"/>
            <a:r>
              <a:rPr lang="en-IN" dirty="0" smtClean="0"/>
              <a:t>Installing fire alarms, sprinklers, and extinguishers.</a:t>
            </a:r>
          </a:p>
          <a:p>
            <a:pPr marL="714375" algn="just"/>
            <a:r>
              <a:rPr lang="en-IN" dirty="0" smtClean="0"/>
              <a:t>Setting up CCTV and security systems.</a:t>
            </a:r>
          </a:p>
          <a:p>
            <a:pPr marL="714375" algn="just"/>
            <a:endParaRPr lang="en-IN" dirty="0"/>
          </a:p>
        </p:txBody>
      </p:sp>
    </p:spTree>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Finishing Phase</a:t>
            </a:r>
            <a:endParaRPr lang="en-IN" dirty="0"/>
          </a:p>
        </p:txBody>
      </p:sp>
      <p:sp>
        <p:nvSpPr>
          <p:cNvPr id="3" name="Content Placeholder 2"/>
          <p:cNvSpPr>
            <a:spLocks noGrp="1"/>
          </p:cNvSpPr>
          <p:nvPr>
            <p:ph idx="1"/>
          </p:nvPr>
        </p:nvSpPr>
        <p:spPr/>
        <p:txBody>
          <a:bodyPr>
            <a:normAutofit fontScale="92500" lnSpcReduction="10000"/>
          </a:bodyPr>
          <a:lstStyle/>
          <a:p>
            <a:pPr marL="0" indent="0" algn="just">
              <a:buNone/>
            </a:pPr>
            <a:r>
              <a:rPr lang="en-IN" dirty="0" smtClean="0"/>
              <a:t>This phase ensures the building achieves its desired appearance and functionality.</a:t>
            </a:r>
          </a:p>
          <a:p>
            <a:pPr algn="just">
              <a:buNone/>
            </a:pPr>
            <a:r>
              <a:rPr lang="en-IN" b="1" dirty="0" smtClean="0"/>
              <a:t>a. Plastering and Flooring</a:t>
            </a:r>
          </a:p>
          <a:p>
            <a:pPr marL="714375" algn="just"/>
            <a:r>
              <a:rPr lang="en-IN" dirty="0" smtClean="0"/>
              <a:t>Internal and external plastering.</a:t>
            </a:r>
          </a:p>
          <a:p>
            <a:pPr marL="714375" algn="just"/>
            <a:r>
              <a:rPr lang="en-IN" dirty="0" smtClean="0"/>
              <a:t>Application of flooring materials like tiles, marble, or vinyl.</a:t>
            </a:r>
          </a:p>
          <a:p>
            <a:pPr algn="just">
              <a:buNone/>
            </a:pPr>
            <a:r>
              <a:rPr lang="en-IN" b="1" dirty="0" smtClean="0"/>
              <a:t>b. Painting and Coating</a:t>
            </a:r>
          </a:p>
          <a:p>
            <a:pPr marL="714375" algn="just"/>
            <a:r>
              <a:rPr lang="en-IN" dirty="0" smtClean="0"/>
              <a:t>Applying primer, putty, and final paint coats.</a:t>
            </a:r>
          </a:p>
          <a:p>
            <a:pPr marL="714375" algn="just"/>
            <a:r>
              <a:rPr lang="en-IN" dirty="0" smtClean="0"/>
              <a:t>Using weatherproof paints for exteriors.</a:t>
            </a:r>
            <a:endParaRPr lang="en-IN" dirty="0"/>
          </a:p>
        </p:txBody>
      </p:sp>
    </p:spTree>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604434"/>
            <a:ext cx="8229600" cy="5521729"/>
          </a:xfrm>
        </p:spPr>
        <p:txBody>
          <a:bodyPr>
            <a:normAutofit fontScale="92500" lnSpcReduction="20000"/>
          </a:bodyPr>
          <a:lstStyle/>
          <a:p>
            <a:pPr algn="just">
              <a:buNone/>
            </a:pPr>
            <a:r>
              <a:rPr lang="en-IN" b="1" dirty="0" smtClean="0"/>
              <a:t>c. Doors and Windows</a:t>
            </a:r>
          </a:p>
          <a:p>
            <a:pPr marL="714375" algn="just"/>
            <a:r>
              <a:rPr lang="en-IN" dirty="0" smtClean="0"/>
              <a:t>Fixing frames and panels for doors and windows.</a:t>
            </a:r>
          </a:p>
          <a:p>
            <a:pPr marL="714375" algn="just"/>
            <a:r>
              <a:rPr lang="en-IN" dirty="0" smtClean="0"/>
              <a:t>Installing glass panes and hardware.</a:t>
            </a:r>
          </a:p>
          <a:p>
            <a:pPr algn="just">
              <a:buNone/>
            </a:pPr>
            <a:r>
              <a:rPr lang="en-IN" b="1" dirty="0" smtClean="0"/>
              <a:t>d. Carpentry and Joinery</a:t>
            </a:r>
          </a:p>
          <a:p>
            <a:pPr marL="714375" algn="just"/>
            <a:r>
              <a:rPr lang="en-IN" dirty="0" smtClean="0"/>
              <a:t>Installation of cabinets, shelves, and furniture as per design.</a:t>
            </a:r>
          </a:p>
          <a:p>
            <a:pPr algn="just">
              <a:buNone/>
            </a:pPr>
            <a:r>
              <a:rPr lang="en-IN" b="1" dirty="0" smtClean="0"/>
              <a:t>e. Fixtures and Fittings</a:t>
            </a:r>
          </a:p>
          <a:p>
            <a:pPr marL="714375" algn="just"/>
            <a:r>
              <a:rPr lang="en-IN" dirty="0" smtClean="0"/>
              <a:t>Fixing bathroom fixtures like sinks, showers, and taps.</a:t>
            </a:r>
          </a:p>
          <a:p>
            <a:pPr marL="714375" algn="just"/>
            <a:r>
              <a:rPr lang="en-IN" dirty="0" smtClean="0"/>
              <a:t>Installing kitchen counters, sinks, and other fixtures.</a:t>
            </a:r>
          </a:p>
          <a:p>
            <a:pPr algn="just"/>
            <a:endParaRPr lang="en-IN" dirty="0"/>
          </a:p>
        </p:txBody>
      </p:sp>
    </p:spTree>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Post-Construction Phase</a:t>
            </a:r>
            <a:endParaRPr lang="en-IN" dirty="0"/>
          </a:p>
        </p:txBody>
      </p:sp>
      <p:sp>
        <p:nvSpPr>
          <p:cNvPr id="3" name="Content Placeholder 2"/>
          <p:cNvSpPr>
            <a:spLocks noGrp="1"/>
          </p:cNvSpPr>
          <p:nvPr>
            <p:ph idx="1"/>
          </p:nvPr>
        </p:nvSpPr>
        <p:spPr/>
        <p:txBody>
          <a:bodyPr>
            <a:normAutofit fontScale="92500" lnSpcReduction="20000"/>
          </a:bodyPr>
          <a:lstStyle/>
          <a:p>
            <a:pPr marL="0" indent="0" algn="just">
              <a:buNone/>
            </a:pPr>
            <a:r>
              <a:rPr lang="en-IN" dirty="0" smtClean="0"/>
              <a:t>This phase involves final inspections, testing, and project handover.</a:t>
            </a:r>
          </a:p>
          <a:p>
            <a:pPr algn="just">
              <a:buNone/>
            </a:pPr>
            <a:r>
              <a:rPr lang="en-IN" b="1" dirty="0" smtClean="0"/>
              <a:t>a. Testing and Commissioning</a:t>
            </a:r>
          </a:p>
          <a:p>
            <a:pPr marL="714375" algn="just"/>
            <a:r>
              <a:rPr lang="en-IN" dirty="0" smtClean="0"/>
              <a:t>Testing of all utilities: electrical systems, plumbing, HVAC, etc.</a:t>
            </a:r>
          </a:p>
          <a:p>
            <a:pPr marL="714375" algn="just"/>
            <a:r>
              <a:rPr lang="en-IN" dirty="0" smtClean="0"/>
              <a:t>Checking for structural safety and stability.</a:t>
            </a:r>
          </a:p>
          <a:p>
            <a:pPr algn="just">
              <a:buNone/>
            </a:pPr>
            <a:r>
              <a:rPr lang="en-IN" b="1" dirty="0" smtClean="0"/>
              <a:t>b. Cleaning and Landscaping</a:t>
            </a:r>
          </a:p>
          <a:p>
            <a:pPr marL="714375" algn="just"/>
            <a:r>
              <a:rPr lang="en-IN" dirty="0" smtClean="0"/>
              <a:t>Removal of debris and cleaning the site.</a:t>
            </a:r>
          </a:p>
          <a:p>
            <a:pPr marL="714375" algn="just"/>
            <a:r>
              <a:rPr lang="en-IN" dirty="0" smtClean="0"/>
              <a:t>Landscaping the surrounding area as per the project plan.</a:t>
            </a:r>
          </a:p>
          <a:p>
            <a:pPr algn="just"/>
            <a:endParaRPr lang="en-IN" dirty="0"/>
          </a:p>
        </p:txBody>
      </p:sp>
    </p:spTree>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42442"/>
            <a:ext cx="8229600" cy="5583722"/>
          </a:xfrm>
        </p:spPr>
        <p:txBody>
          <a:bodyPr/>
          <a:lstStyle/>
          <a:p>
            <a:pPr algn="just">
              <a:buNone/>
            </a:pPr>
            <a:r>
              <a:rPr lang="en-IN" b="1" dirty="0" smtClean="0"/>
              <a:t>c. Handover</a:t>
            </a:r>
          </a:p>
          <a:p>
            <a:pPr marL="714375" algn="just"/>
            <a:r>
              <a:rPr lang="en-IN" dirty="0" smtClean="0"/>
              <a:t>Preparing and submitting final project reports.</a:t>
            </a:r>
          </a:p>
          <a:p>
            <a:pPr marL="714375" algn="just"/>
            <a:r>
              <a:rPr lang="en-IN" dirty="0" smtClean="0"/>
              <a:t>Handing over the building to the client.</a:t>
            </a:r>
          </a:p>
          <a:p>
            <a:pPr marL="714375" algn="just"/>
            <a:r>
              <a:rPr lang="en-IN" dirty="0" smtClean="0"/>
              <a:t>Conducting training for maintenance, if necessary.</a:t>
            </a:r>
          </a:p>
          <a:p>
            <a:pPr algn="just"/>
            <a:endParaRPr lang="en-IN" dirty="0"/>
          </a:p>
        </p:txBody>
      </p:sp>
    </p:spTree>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Maintenance Phase</a:t>
            </a:r>
            <a:endParaRPr lang="en-IN" dirty="0"/>
          </a:p>
        </p:txBody>
      </p:sp>
      <p:sp>
        <p:nvSpPr>
          <p:cNvPr id="3" name="Content Placeholder 2"/>
          <p:cNvSpPr>
            <a:spLocks noGrp="1"/>
          </p:cNvSpPr>
          <p:nvPr>
            <p:ph idx="1"/>
          </p:nvPr>
        </p:nvSpPr>
        <p:spPr/>
        <p:txBody>
          <a:bodyPr/>
          <a:lstStyle/>
          <a:p>
            <a:pPr algn="just"/>
            <a:r>
              <a:rPr lang="en-IN" dirty="0" smtClean="0"/>
              <a:t>Periodic maintenance to ensure durability and functionality.</a:t>
            </a:r>
          </a:p>
          <a:p>
            <a:pPr algn="just"/>
            <a:r>
              <a:rPr lang="en-IN" dirty="0" smtClean="0"/>
              <a:t>Addressing wear and tear through routine inspections.</a:t>
            </a:r>
            <a:endParaRPr lang="en-IN" dirty="0"/>
          </a:p>
        </p:txBody>
      </p:sp>
    </p:spTree>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dirty="0" smtClean="0"/>
              <a:t>Sequence of Activities in a Construction Project</a:t>
            </a:r>
            <a:endParaRPr lang="en-IN" dirty="0"/>
          </a:p>
        </p:txBody>
      </p:sp>
      <p:sp>
        <p:nvSpPr>
          <p:cNvPr id="3" name="Content Placeholder 2"/>
          <p:cNvSpPr>
            <a:spLocks noGrp="1"/>
          </p:cNvSpPr>
          <p:nvPr>
            <p:ph idx="1"/>
          </p:nvPr>
        </p:nvSpPr>
        <p:spPr/>
        <p:txBody>
          <a:bodyPr>
            <a:normAutofit lnSpcReduction="10000"/>
          </a:bodyPr>
          <a:lstStyle/>
          <a:p>
            <a:pPr>
              <a:buNone/>
            </a:pPr>
            <a:r>
              <a:rPr lang="en-IN" dirty="0" smtClean="0"/>
              <a:t>The sequence typically follows these steps:</a:t>
            </a:r>
          </a:p>
          <a:p>
            <a:pPr marL="714375"/>
            <a:r>
              <a:rPr lang="en-IN" b="1" dirty="0" smtClean="0"/>
              <a:t>Planning and Design</a:t>
            </a:r>
            <a:endParaRPr lang="en-IN" dirty="0" smtClean="0"/>
          </a:p>
          <a:p>
            <a:pPr marL="714375"/>
            <a:r>
              <a:rPr lang="en-IN" b="1" dirty="0" smtClean="0"/>
              <a:t>Site Preparation</a:t>
            </a:r>
            <a:endParaRPr lang="en-IN" dirty="0" smtClean="0"/>
          </a:p>
          <a:p>
            <a:pPr marL="714375"/>
            <a:r>
              <a:rPr lang="en-IN" b="1" dirty="0" smtClean="0"/>
              <a:t>Excavation and Foundation</a:t>
            </a:r>
            <a:endParaRPr lang="en-IN" dirty="0" smtClean="0"/>
          </a:p>
          <a:p>
            <a:pPr marL="714375"/>
            <a:r>
              <a:rPr lang="en-IN" b="1" dirty="0" smtClean="0"/>
              <a:t>Superstructure Construction</a:t>
            </a:r>
            <a:endParaRPr lang="en-IN" dirty="0" smtClean="0"/>
          </a:p>
          <a:p>
            <a:pPr marL="714375"/>
            <a:r>
              <a:rPr lang="en-IN" b="1" dirty="0" smtClean="0"/>
              <a:t>Roofing and Utility Installation</a:t>
            </a:r>
            <a:endParaRPr lang="en-IN" dirty="0" smtClean="0"/>
          </a:p>
          <a:p>
            <a:pPr marL="714375"/>
            <a:r>
              <a:rPr lang="en-IN" b="1" dirty="0" smtClean="0"/>
              <a:t>Finishing</a:t>
            </a:r>
            <a:endParaRPr lang="en-IN" dirty="0" smtClean="0"/>
          </a:p>
          <a:p>
            <a:pPr marL="714375"/>
            <a:r>
              <a:rPr lang="en-IN" b="1" dirty="0" smtClean="0"/>
              <a:t>Inspection and Handover</a:t>
            </a:r>
            <a:endParaRPr lang="en-IN" dirty="0" smtClean="0"/>
          </a:p>
          <a:p>
            <a:endParaRPr lang="en-IN" dirty="0"/>
          </a:p>
        </p:txBody>
      </p:sp>
    </p:spTree>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Construction Coordination</a:t>
            </a:r>
            <a:endParaRPr lang="en-IN" dirty="0"/>
          </a:p>
        </p:txBody>
      </p:sp>
      <p:sp>
        <p:nvSpPr>
          <p:cNvPr id="3" name="Content Placeholder 2"/>
          <p:cNvSpPr>
            <a:spLocks noGrp="1"/>
          </p:cNvSpPr>
          <p:nvPr>
            <p:ph idx="1"/>
          </p:nvPr>
        </p:nvSpPr>
        <p:spPr/>
        <p:txBody>
          <a:bodyPr>
            <a:normAutofit lnSpcReduction="10000"/>
          </a:bodyPr>
          <a:lstStyle/>
          <a:p>
            <a:pPr marL="0" indent="0" algn="just">
              <a:buNone/>
            </a:pPr>
            <a:r>
              <a:rPr lang="en-IN" b="1" dirty="0" smtClean="0"/>
              <a:t>Construction coordination</a:t>
            </a:r>
            <a:r>
              <a:rPr lang="en-IN" dirty="0" smtClean="0"/>
              <a:t> refers to the organized planning, communication, and execution of various activities, resources, and stakeholders involved in a construction project. The goal is to ensure smooth workflow, prevent conflicts, and complete the project efficiently, on time, and within budget. Effective coordination is critical in complex projects involving multiple teams, contractors, and overlapping activities.</a:t>
            </a:r>
            <a:endParaRPr lang="en-IN" dirty="0"/>
          </a:p>
        </p:txBody>
      </p:sp>
    </p:spTree>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dirty="0" smtClean="0"/>
              <a:t>Key Aspects of Construction Coordination</a:t>
            </a:r>
            <a:endParaRPr lang="en-IN" dirty="0"/>
          </a:p>
        </p:txBody>
      </p:sp>
      <p:sp>
        <p:nvSpPr>
          <p:cNvPr id="3" name="Content Placeholder 2"/>
          <p:cNvSpPr>
            <a:spLocks noGrp="1"/>
          </p:cNvSpPr>
          <p:nvPr>
            <p:ph idx="1"/>
          </p:nvPr>
        </p:nvSpPr>
        <p:spPr/>
        <p:txBody>
          <a:bodyPr>
            <a:normAutofit lnSpcReduction="10000"/>
          </a:bodyPr>
          <a:lstStyle/>
          <a:p>
            <a:pPr algn="just">
              <a:buNone/>
            </a:pPr>
            <a:r>
              <a:rPr lang="en-IN" b="1" dirty="0" smtClean="0"/>
              <a:t>Stakeholder Management</a:t>
            </a:r>
            <a:endParaRPr lang="en-IN" dirty="0" smtClean="0"/>
          </a:p>
          <a:p>
            <a:pPr marL="714375" algn="just"/>
            <a:r>
              <a:rPr lang="en-IN" dirty="0" smtClean="0"/>
              <a:t>Identifying all key stakeholders, including project owners, contractors, architects, engineers, suppliers, and regulatory authorities.</a:t>
            </a:r>
          </a:p>
          <a:p>
            <a:pPr marL="714375" algn="just"/>
            <a:r>
              <a:rPr lang="en-IN" dirty="0" smtClean="0"/>
              <a:t>Ensuring clear communication of goals, roles, and responsibilities.</a:t>
            </a:r>
          </a:p>
          <a:p>
            <a:pPr marL="714375" algn="just"/>
            <a:r>
              <a:rPr lang="en-IN" dirty="0" smtClean="0"/>
              <a:t>Addressing concerns or conflicts in a timely manner.</a:t>
            </a:r>
          </a:p>
          <a:p>
            <a:pPr algn="just"/>
            <a:endParaRPr lang="en-IN" dirty="0"/>
          </a:p>
        </p:txBody>
      </p:sp>
    </p:spTree>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11444"/>
            <a:ext cx="8229600" cy="5614719"/>
          </a:xfrm>
        </p:spPr>
        <p:txBody>
          <a:bodyPr>
            <a:normAutofit fontScale="85000" lnSpcReduction="10000"/>
          </a:bodyPr>
          <a:lstStyle/>
          <a:p>
            <a:pPr algn="just">
              <a:buNone/>
            </a:pPr>
            <a:r>
              <a:rPr lang="en-IN" b="1" dirty="0" smtClean="0"/>
              <a:t>Scheduling</a:t>
            </a:r>
            <a:endParaRPr lang="en-IN" dirty="0" smtClean="0"/>
          </a:p>
          <a:p>
            <a:pPr marL="714375" algn="just"/>
            <a:r>
              <a:rPr lang="en-IN" dirty="0" smtClean="0"/>
              <a:t>Preparing a detailed project schedule using tools like Gantt charts or Critical Path Method (CPM).</a:t>
            </a:r>
          </a:p>
          <a:p>
            <a:pPr marL="714375" algn="just"/>
            <a:r>
              <a:rPr lang="en-IN" dirty="0" smtClean="0"/>
              <a:t>Breaking down the project into tasks, subtasks, and milestones.</a:t>
            </a:r>
          </a:p>
          <a:p>
            <a:pPr marL="714375" algn="just"/>
            <a:r>
              <a:rPr lang="en-IN" dirty="0" smtClean="0"/>
              <a:t>Allocating sufficient time for procurement, approvals, and unexpected delays.</a:t>
            </a:r>
          </a:p>
          <a:p>
            <a:pPr algn="just">
              <a:buNone/>
            </a:pPr>
            <a:r>
              <a:rPr lang="en-IN" b="1" dirty="0" smtClean="0"/>
              <a:t>Resource Management</a:t>
            </a:r>
            <a:endParaRPr lang="en-IN" dirty="0" smtClean="0"/>
          </a:p>
          <a:p>
            <a:pPr marL="714375" algn="just"/>
            <a:r>
              <a:rPr lang="en-IN" dirty="0" smtClean="0"/>
              <a:t>Ensuring availability of materials, equipment, and </a:t>
            </a:r>
            <a:r>
              <a:rPr lang="en-IN" dirty="0" err="1" smtClean="0"/>
              <a:t>labor</a:t>
            </a:r>
            <a:r>
              <a:rPr lang="en-IN" dirty="0" smtClean="0"/>
              <a:t> when needed.</a:t>
            </a:r>
          </a:p>
          <a:p>
            <a:pPr marL="714375" algn="just"/>
            <a:r>
              <a:rPr lang="en-IN" dirty="0" smtClean="0"/>
              <a:t>Preventing resource shortages or excess inventory.</a:t>
            </a:r>
          </a:p>
          <a:p>
            <a:pPr marL="714375" algn="just"/>
            <a:r>
              <a:rPr lang="en-IN" dirty="0" smtClean="0"/>
              <a:t>Tracking utilization to minimize wastage and cost overruns.</a:t>
            </a:r>
          </a:p>
          <a:p>
            <a:pPr algn="just"/>
            <a:endParaRPr lang="en-IN"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66036"/>
            <a:ext cx="8229600" cy="5560128"/>
          </a:xfrm>
        </p:spPr>
        <p:txBody>
          <a:bodyPr>
            <a:normAutofit/>
          </a:bodyPr>
          <a:lstStyle/>
          <a:p>
            <a:pPr marL="0" indent="0" algn="just">
              <a:buNone/>
            </a:pPr>
            <a:r>
              <a:rPr lang="en-GB" b="1" dirty="0"/>
              <a:t>9. Tensile Structures</a:t>
            </a:r>
            <a:endParaRPr lang="en-GB" dirty="0"/>
          </a:p>
          <a:p>
            <a:pPr marL="352425" lvl="0" indent="0" algn="just">
              <a:buNone/>
            </a:pPr>
            <a:r>
              <a:rPr lang="en-GB" dirty="0"/>
              <a:t>Rely on pre-stressed tensile elements (e.g., membranes or fabric) to resist loads.</a:t>
            </a:r>
          </a:p>
          <a:p>
            <a:pPr marL="0" indent="0" algn="just">
              <a:buNone/>
            </a:pPr>
            <a:r>
              <a:rPr lang="en-GB" b="1" dirty="0"/>
              <a:t>10. Hybrid Structures</a:t>
            </a:r>
            <a:endParaRPr lang="en-GB" dirty="0"/>
          </a:p>
          <a:p>
            <a:pPr marL="352425" lvl="0" indent="0" algn="just">
              <a:buNone/>
            </a:pPr>
            <a:r>
              <a:rPr lang="en-GB" dirty="0"/>
              <a:t>Combine multiple load transfer mechanisms for optimized performance (e.g., cable-supported domes, arch-supported frames)</a:t>
            </a:r>
            <a:r>
              <a:rPr lang="en-GB" dirty="0" smtClean="0"/>
              <a:t>.</a:t>
            </a:r>
            <a:endParaRPr lang="en-GB" dirty="0"/>
          </a:p>
        </p:txBody>
      </p:sp>
    </p:spTree>
    <p:extLst>
      <p:ext uri="{BB962C8B-B14F-4D97-AF65-F5344CB8AC3E}">
        <p14:creationId xmlns="" xmlns:p14="http://schemas.microsoft.com/office/powerpoint/2010/main" val="373781679"/>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11444"/>
            <a:ext cx="8229600" cy="5614719"/>
          </a:xfrm>
        </p:spPr>
        <p:txBody>
          <a:bodyPr>
            <a:normAutofit fontScale="85000" lnSpcReduction="10000"/>
          </a:bodyPr>
          <a:lstStyle/>
          <a:p>
            <a:pPr algn="just">
              <a:buNone/>
            </a:pPr>
            <a:r>
              <a:rPr lang="en-IN" b="1" dirty="0" smtClean="0"/>
              <a:t>Workflow Sequencing</a:t>
            </a:r>
            <a:endParaRPr lang="en-IN" dirty="0" smtClean="0"/>
          </a:p>
          <a:p>
            <a:pPr marL="714375" algn="just"/>
            <a:r>
              <a:rPr lang="en-IN" dirty="0" smtClean="0"/>
              <a:t>Planning the sequence of construction activities (e.g., excavation before foundation, plumbing before finishing).</a:t>
            </a:r>
          </a:p>
          <a:p>
            <a:pPr marL="714375" algn="just"/>
            <a:r>
              <a:rPr lang="en-IN" dirty="0" smtClean="0"/>
              <a:t>Avoiding overlapping or conflicting tasks to ensure smooth progress.</a:t>
            </a:r>
          </a:p>
          <a:p>
            <a:pPr marL="714375" algn="just"/>
            <a:r>
              <a:rPr lang="en-IN" dirty="0" smtClean="0"/>
              <a:t>Considering interdependencies between activities.</a:t>
            </a:r>
          </a:p>
          <a:p>
            <a:pPr algn="just">
              <a:buNone/>
            </a:pPr>
            <a:r>
              <a:rPr lang="en-IN" b="1" dirty="0" smtClean="0"/>
              <a:t>Quality Control</a:t>
            </a:r>
            <a:endParaRPr lang="en-IN" dirty="0" smtClean="0"/>
          </a:p>
          <a:p>
            <a:pPr marL="714375" algn="just"/>
            <a:r>
              <a:rPr lang="en-IN" dirty="0" smtClean="0"/>
              <a:t>Coordinating quality checks at various stages of construction.</a:t>
            </a:r>
          </a:p>
          <a:p>
            <a:pPr marL="714375" algn="just"/>
            <a:r>
              <a:rPr lang="en-IN" dirty="0" smtClean="0"/>
              <a:t>Implementing standards and specifications as outlined in the project plan.</a:t>
            </a:r>
          </a:p>
          <a:p>
            <a:pPr marL="714375" algn="just"/>
            <a:r>
              <a:rPr lang="en-IN" dirty="0" smtClean="0"/>
              <a:t>Addressing quality issues promptly to avoid rework.</a:t>
            </a:r>
            <a:endParaRPr lang="en-IN" dirty="0"/>
          </a:p>
        </p:txBody>
      </p:sp>
    </p:spTree>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11444"/>
            <a:ext cx="8229600" cy="5614719"/>
          </a:xfrm>
        </p:spPr>
        <p:txBody>
          <a:bodyPr>
            <a:normAutofit/>
          </a:bodyPr>
          <a:lstStyle/>
          <a:p>
            <a:pPr algn="just">
              <a:buNone/>
            </a:pPr>
            <a:r>
              <a:rPr lang="en-IN" b="1" dirty="0" smtClean="0"/>
              <a:t>Safety Coordination</a:t>
            </a:r>
            <a:endParaRPr lang="en-IN" dirty="0" smtClean="0"/>
          </a:p>
          <a:p>
            <a:pPr marL="714375" algn="just"/>
            <a:r>
              <a:rPr lang="en-IN" dirty="0" smtClean="0"/>
              <a:t>Enforcing safety protocols and procedures.</a:t>
            </a:r>
          </a:p>
          <a:p>
            <a:pPr marL="714375" algn="just"/>
            <a:r>
              <a:rPr lang="en-IN" dirty="0" smtClean="0"/>
              <a:t>Conducting regular safety briefings and audits.</a:t>
            </a:r>
          </a:p>
          <a:p>
            <a:pPr marL="714375" algn="just"/>
            <a:r>
              <a:rPr lang="en-IN" dirty="0" smtClean="0"/>
              <a:t>Ensuring compliance with local safety regulations.</a:t>
            </a:r>
            <a:endParaRPr lang="en-IN" dirty="0"/>
          </a:p>
        </p:txBody>
      </p:sp>
    </p:spTree>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dirty="0" smtClean="0"/>
              <a:t>Key Activities in Construction Coordination</a:t>
            </a:r>
            <a:endParaRPr lang="en-IN" dirty="0"/>
          </a:p>
        </p:txBody>
      </p:sp>
      <p:sp>
        <p:nvSpPr>
          <p:cNvPr id="3" name="Content Placeholder 2"/>
          <p:cNvSpPr>
            <a:spLocks noGrp="1"/>
          </p:cNvSpPr>
          <p:nvPr>
            <p:ph idx="1"/>
          </p:nvPr>
        </p:nvSpPr>
        <p:spPr/>
        <p:txBody>
          <a:bodyPr/>
          <a:lstStyle/>
          <a:p>
            <a:pPr algn="just">
              <a:buNone/>
            </a:pPr>
            <a:r>
              <a:rPr lang="en-IN" b="1" dirty="0" smtClean="0"/>
              <a:t>Pre-Construction Coordination</a:t>
            </a:r>
            <a:endParaRPr lang="en-IN" dirty="0" smtClean="0"/>
          </a:p>
          <a:p>
            <a:pPr algn="just"/>
            <a:r>
              <a:rPr lang="en-IN" dirty="0" smtClean="0"/>
              <a:t>Finalizing project plans, blueprints, and permits.</a:t>
            </a:r>
          </a:p>
          <a:p>
            <a:pPr algn="just"/>
            <a:r>
              <a:rPr lang="en-IN" dirty="0" smtClean="0"/>
              <a:t>Setting up communication channels and protocols.</a:t>
            </a:r>
          </a:p>
          <a:p>
            <a:pPr algn="just"/>
            <a:r>
              <a:rPr lang="en-IN" dirty="0" smtClean="0"/>
              <a:t>Conducting pre-construction meetings with all stakeholders.</a:t>
            </a:r>
          </a:p>
          <a:p>
            <a:pPr algn="just"/>
            <a:r>
              <a:rPr lang="en-IN" dirty="0" smtClean="0"/>
              <a:t>Establishing a project management team.</a:t>
            </a:r>
          </a:p>
          <a:p>
            <a:pPr algn="just"/>
            <a:endParaRPr lang="en-IN" dirty="0"/>
          </a:p>
        </p:txBody>
      </p:sp>
    </p:spTree>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26942"/>
            <a:ext cx="8229600" cy="5599221"/>
          </a:xfrm>
        </p:spPr>
        <p:txBody>
          <a:bodyPr/>
          <a:lstStyle/>
          <a:p>
            <a:pPr algn="just">
              <a:buNone/>
            </a:pPr>
            <a:r>
              <a:rPr lang="en-IN" b="1" dirty="0" smtClean="0"/>
              <a:t>On-Site Coordination</a:t>
            </a:r>
            <a:endParaRPr lang="en-IN" dirty="0" smtClean="0"/>
          </a:p>
          <a:p>
            <a:pPr algn="just"/>
            <a:r>
              <a:rPr lang="en-IN" dirty="0" smtClean="0"/>
              <a:t>Monitoring daily construction activities.</a:t>
            </a:r>
          </a:p>
          <a:p>
            <a:pPr algn="just"/>
            <a:r>
              <a:rPr lang="en-IN" dirty="0" smtClean="0"/>
              <a:t>Addressing site-specific challenges, such as weather conditions or access issues.</a:t>
            </a:r>
          </a:p>
          <a:p>
            <a:pPr algn="just"/>
            <a:r>
              <a:rPr lang="en-IN" dirty="0" smtClean="0"/>
              <a:t>Coordinating deliveries of materials and movement of equipment.</a:t>
            </a:r>
          </a:p>
          <a:p>
            <a:pPr algn="just"/>
            <a:r>
              <a:rPr lang="en-IN" dirty="0" smtClean="0"/>
              <a:t>Managing subcontractors and ensuring adherence to timelines.</a:t>
            </a:r>
            <a:endParaRPr lang="en-IN" dirty="0"/>
          </a:p>
        </p:txBody>
      </p:sp>
    </p:spTree>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26942"/>
            <a:ext cx="8229600" cy="5982346"/>
          </a:xfrm>
        </p:spPr>
        <p:txBody>
          <a:bodyPr>
            <a:normAutofit fontScale="92500" lnSpcReduction="20000"/>
          </a:bodyPr>
          <a:lstStyle/>
          <a:p>
            <a:pPr algn="just">
              <a:buNone/>
            </a:pPr>
            <a:r>
              <a:rPr lang="en-IN" b="1" dirty="0" smtClean="0"/>
              <a:t>Technical Coordination</a:t>
            </a:r>
            <a:endParaRPr lang="en-IN" dirty="0" smtClean="0"/>
          </a:p>
          <a:p>
            <a:pPr algn="just"/>
            <a:r>
              <a:rPr lang="en-IN" dirty="0" smtClean="0"/>
              <a:t>Integrating architectural, structural, and MEP (Mechanical, Electrical, Plumbing) designs.</a:t>
            </a:r>
          </a:p>
          <a:p>
            <a:pPr algn="just"/>
            <a:r>
              <a:rPr lang="en-IN" dirty="0" smtClean="0"/>
              <a:t>Resolving discrepancies or conflicts between design drawings and on-site conditions.</a:t>
            </a:r>
          </a:p>
          <a:p>
            <a:pPr algn="just"/>
            <a:r>
              <a:rPr lang="en-IN" dirty="0" smtClean="0"/>
              <a:t>Collaborating with engineers and consultants to make technical decisions.</a:t>
            </a:r>
          </a:p>
          <a:p>
            <a:pPr algn="just">
              <a:buNone/>
            </a:pPr>
            <a:r>
              <a:rPr lang="en-IN" b="1" dirty="0" smtClean="0"/>
              <a:t>Documentation Coordination</a:t>
            </a:r>
            <a:endParaRPr lang="en-IN" dirty="0" smtClean="0"/>
          </a:p>
          <a:p>
            <a:pPr algn="just"/>
            <a:r>
              <a:rPr lang="en-IN" dirty="0" smtClean="0"/>
              <a:t>Maintaining accurate records of contracts, permits, invoices, and inspection reports.</a:t>
            </a:r>
          </a:p>
          <a:p>
            <a:pPr algn="just"/>
            <a:r>
              <a:rPr lang="en-IN" dirty="0" smtClean="0"/>
              <a:t>Documenting changes in design, schedule, or scope.</a:t>
            </a:r>
          </a:p>
          <a:p>
            <a:pPr algn="just"/>
            <a:r>
              <a:rPr lang="en-IN" dirty="0" smtClean="0"/>
              <a:t>Ensuring all stakeholders have access to updated plans and documents.</a:t>
            </a:r>
          </a:p>
          <a:p>
            <a:pPr algn="just"/>
            <a:endParaRPr lang="en-IN" dirty="0"/>
          </a:p>
        </p:txBody>
      </p:sp>
    </p:spTree>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26942"/>
            <a:ext cx="8229600" cy="5982346"/>
          </a:xfrm>
        </p:spPr>
        <p:txBody>
          <a:bodyPr>
            <a:normAutofit/>
          </a:bodyPr>
          <a:lstStyle/>
          <a:p>
            <a:pPr algn="just"/>
            <a:r>
              <a:rPr lang="en-IN" b="1" dirty="0" smtClean="0"/>
              <a:t>Coordination with Authorities</a:t>
            </a:r>
            <a:endParaRPr lang="en-IN" dirty="0" smtClean="0"/>
          </a:p>
          <a:p>
            <a:pPr lvl="1" algn="just"/>
            <a:r>
              <a:rPr lang="en-IN" dirty="0" smtClean="0"/>
              <a:t>Liaising with local authorities for compliance with building codes and regulations.</a:t>
            </a:r>
          </a:p>
          <a:p>
            <a:pPr lvl="1" algn="just"/>
            <a:r>
              <a:rPr lang="en-IN" dirty="0" smtClean="0"/>
              <a:t>Obtaining necessary approvals for inspections, environmental clearances, or utility connections.</a:t>
            </a:r>
          </a:p>
          <a:p>
            <a:pPr algn="just"/>
            <a:r>
              <a:rPr lang="en-IN" b="1" dirty="0" smtClean="0"/>
              <a:t>Risk Management</a:t>
            </a:r>
            <a:endParaRPr lang="en-IN" dirty="0" smtClean="0"/>
          </a:p>
          <a:p>
            <a:pPr lvl="1" algn="just"/>
            <a:r>
              <a:rPr lang="en-IN" dirty="0" smtClean="0"/>
              <a:t>Identifying potential risks (e.g., delays, cost overruns, or accidents).</a:t>
            </a:r>
          </a:p>
          <a:p>
            <a:pPr lvl="1" algn="just"/>
            <a:r>
              <a:rPr lang="en-IN" dirty="0" smtClean="0"/>
              <a:t>Preparing contingency plans for unforeseen events.</a:t>
            </a:r>
          </a:p>
          <a:p>
            <a:pPr lvl="1" algn="just"/>
            <a:r>
              <a:rPr lang="en-IN" dirty="0" smtClean="0"/>
              <a:t>Mitigating risks through proactive communication and planning.</a:t>
            </a:r>
          </a:p>
        </p:txBody>
      </p:sp>
    </p:spTree>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Coordination Tools and Techniques</a:t>
            </a:r>
            <a:endParaRPr lang="en-IN" dirty="0"/>
          </a:p>
        </p:txBody>
      </p:sp>
      <p:sp>
        <p:nvSpPr>
          <p:cNvPr id="3" name="Content Placeholder 2"/>
          <p:cNvSpPr>
            <a:spLocks noGrp="1"/>
          </p:cNvSpPr>
          <p:nvPr>
            <p:ph idx="1"/>
          </p:nvPr>
        </p:nvSpPr>
        <p:spPr/>
        <p:txBody>
          <a:bodyPr>
            <a:normAutofit lnSpcReduction="10000"/>
          </a:bodyPr>
          <a:lstStyle/>
          <a:p>
            <a:pPr algn="just">
              <a:buNone/>
            </a:pPr>
            <a:r>
              <a:rPr lang="en-IN" b="1" dirty="0" smtClean="0"/>
              <a:t>Project Management Software</a:t>
            </a:r>
            <a:endParaRPr lang="en-IN" dirty="0" smtClean="0"/>
          </a:p>
          <a:p>
            <a:pPr algn="just"/>
            <a:r>
              <a:rPr lang="en-IN" dirty="0" smtClean="0"/>
              <a:t>Tools like Microsoft Project, Primavera, or </a:t>
            </a:r>
            <a:r>
              <a:rPr lang="en-IN" dirty="0" err="1" smtClean="0"/>
              <a:t>Procore</a:t>
            </a:r>
            <a:r>
              <a:rPr lang="en-IN" dirty="0" smtClean="0"/>
              <a:t> for scheduling, tracking, and reporting.</a:t>
            </a:r>
          </a:p>
          <a:p>
            <a:pPr algn="just">
              <a:buNone/>
            </a:pPr>
            <a:r>
              <a:rPr lang="en-IN" b="1" dirty="0" smtClean="0"/>
              <a:t>Building Information </a:t>
            </a:r>
            <a:r>
              <a:rPr lang="en-IN" b="1" dirty="0" err="1" smtClean="0"/>
              <a:t>Modeling</a:t>
            </a:r>
            <a:r>
              <a:rPr lang="en-IN" b="1" dirty="0" smtClean="0"/>
              <a:t> (BIM)</a:t>
            </a:r>
            <a:endParaRPr lang="en-IN" dirty="0" smtClean="0"/>
          </a:p>
          <a:p>
            <a:pPr algn="just"/>
            <a:r>
              <a:rPr lang="en-IN" dirty="0" smtClean="0"/>
              <a:t>3D </a:t>
            </a:r>
            <a:r>
              <a:rPr lang="en-IN" dirty="0" err="1" smtClean="0"/>
              <a:t>modeling</a:t>
            </a:r>
            <a:r>
              <a:rPr lang="en-IN" dirty="0" smtClean="0"/>
              <a:t> to integrate design and construction workflows.</a:t>
            </a:r>
          </a:p>
          <a:p>
            <a:pPr algn="just"/>
            <a:r>
              <a:rPr lang="en-IN" dirty="0" smtClean="0"/>
              <a:t>Identifies conflicts (e.g., clashes in MEP systems) before execution.</a:t>
            </a:r>
          </a:p>
          <a:p>
            <a:pPr algn="just"/>
            <a:endParaRPr lang="en-IN" dirty="0"/>
          </a:p>
        </p:txBody>
      </p:sp>
    </p:spTree>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464950"/>
            <a:ext cx="8229600" cy="5661214"/>
          </a:xfrm>
        </p:spPr>
        <p:txBody>
          <a:bodyPr/>
          <a:lstStyle/>
          <a:p>
            <a:pPr algn="just">
              <a:buNone/>
            </a:pPr>
            <a:r>
              <a:rPr lang="en-IN" b="1" dirty="0" smtClean="0"/>
              <a:t>Communication Platforms</a:t>
            </a:r>
            <a:endParaRPr lang="en-IN" dirty="0" smtClean="0"/>
          </a:p>
          <a:p>
            <a:pPr algn="just"/>
            <a:r>
              <a:rPr lang="en-IN" dirty="0" smtClean="0"/>
              <a:t>Tools like Slack, Zoom, or email for real-time communication.</a:t>
            </a:r>
          </a:p>
          <a:p>
            <a:pPr algn="just"/>
            <a:r>
              <a:rPr lang="en-IN" dirty="0" smtClean="0"/>
              <a:t>Centralized repositories for sharing documents and updates.</a:t>
            </a:r>
          </a:p>
          <a:p>
            <a:pPr algn="just">
              <a:buNone/>
            </a:pPr>
            <a:r>
              <a:rPr lang="en-IN" b="1" dirty="0" smtClean="0"/>
              <a:t>Coordination Meetings</a:t>
            </a:r>
            <a:endParaRPr lang="en-IN" dirty="0" smtClean="0"/>
          </a:p>
          <a:p>
            <a:pPr algn="just"/>
            <a:r>
              <a:rPr lang="en-IN" dirty="0" smtClean="0"/>
              <a:t>Regular progress meetings to review status, discuss challenges, and plan next steps.</a:t>
            </a:r>
          </a:p>
          <a:p>
            <a:pPr algn="just"/>
            <a:r>
              <a:rPr lang="en-IN" dirty="0" smtClean="0"/>
              <a:t>Pre-task briefings for daily activities.</a:t>
            </a:r>
          </a:p>
          <a:p>
            <a:pPr algn="just"/>
            <a:endParaRPr lang="en-IN" dirty="0"/>
          </a:p>
        </p:txBody>
      </p:sp>
    </p:spTree>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dirty="0" smtClean="0"/>
              <a:t>Challenges in Construction Coordination</a:t>
            </a:r>
            <a:endParaRPr lang="en-IN" dirty="0"/>
          </a:p>
        </p:txBody>
      </p:sp>
      <p:sp>
        <p:nvSpPr>
          <p:cNvPr id="3" name="Content Placeholder 2"/>
          <p:cNvSpPr>
            <a:spLocks noGrp="1"/>
          </p:cNvSpPr>
          <p:nvPr>
            <p:ph idx="1"/>
          </p:nvPr>
        </p:nvSpPr>
        <p:spPr/>
        <p:txBody>
          <a:bodyPr>
            <a:normAutofit fontScale="92500" lnSpcReduction="10000"/>
          </a:bodyPr>
          <a:lstStyle/>
          <a:p>
            <a:pPr algn="just"/>
            <a:r>
              <a:rPr lang="en-IN" b="1" dirty="0" smtClean="0"/>
              <a:t>Communication Gaps</a:t>
            </a:r>
            <a:r>
              <a:rPr lang="en-IN" dirty="0" smtClean="0"/>
              <a:t>: Miscommunication between stakeholders can lead to errors and delays.</a:t>
            </a:r>
          </a:p>
          <a:p>
            <a:pPr algn="just"/>
            <a:r>
              <a:rPr lang="en-IN" b="1" dirty="0" smtClean="0"/>
              <a:t>Resource Constraints</a:t>
            </a:r>
            <a:r>
              <a:rPr lang="en-IN" dirty="0" smtClean="0"/>
              <a:t>: Shortages of materials, </a:t>
            </a:r>
            <a:r>
              <a:rPr lang="en-IN" dirty="0" err="1" smtClean="0"/>
              <a:t>labor</a:t>
            </a:r>
            <a:r>
              <a:rPr lang="en-IN" dirty="0" smtClean="0"/>
              <a:t>, or equipment can disrupt schedules.</a:t>
            </a:r>
          </a:p>
          <a:p>
            <a:pPr algn="just"/>
            <a:r>
              <a:rPr lang="en-IN" b="1" dirty="0" smtClean="0"/>
              <a:t>Design Changes</a:t>
            </a:r>
            <a:r>
              <a:rPr lang="en-IN" dirty="0" smtClean="0"/>
              <a:t>: Modifications in design during execution require re-coordination.</a:t>
            </a:r>
          </a:p>
          <a:p>
            <a:pPr algn="just"/>
            <a:r>
              <a:rPr lang="en-IN" b="1" dirty="0" smtClean="0"/>
              <a:t>Unforeseen Events</a:t>
            </a:r>
            <a:r>
              <a:rPr lang="en-IN" dirty="0" smtClean="0"/>
              <a:t>: Weather conditions, </a:t>
            </a:r>
            <a:r>
              <a:rPr lang="en-IN" dirty="0" err="1" smtClean="0"/>
              <a:t>labor</a:t>
            </a:r>
            <a:r>
              <a:rPr lang="en-IN" dirty="0" smtClean="0"/>
              <a:t> strikes, or supply chain issues can impact progress.</a:t>
            </a:r>
          </a:p>
          <a:p>
            <a:pPr algn="just"/>
            <a:endParaRPr lang="en-IN" dirty="0"/>
          </a:p>
        </p:txBody>
      </p:sp>
    </p:spTree>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40963"/>
            <a:ext cx="8229600" cy="1325562"/>
          </a:xfrm>
        </p:spPr>
        <p:txBody>
          <a:bodyPr>
            <a:normAutofit fontScale="90000"/>
          </a:bodyPr>
          <a:lstStyle/>
          <a:p>
            <a:r>
              <a:rPr lang="en-IN" b="1" dirty="0" smtClean="0"/>
              <a:t>Benefits of Effective Construction Coordination</a:t>
            </a:r>
            <a:endParaRPr lang="en-IN" dirty="0"/>
          </a:p>
        </p:txBody>
      </p:sp>
      <p:sp>
        <p:nvSpPr>
          <p:cNvPr id="3" name="Content Placeholder 2"/>
          <p:cNvSpPr>
            <a:spLocks noGrp="1"/>
          </p:cNvSpPr>
          <p:nvPr>
            <p:ph idx="1"/>
          </p:nvPr>
        </p:nvSpPr>
        <p:spPr>
          <a:xfrm>
            <a:off x="457200" y="1666525"/>
            <a:ext cx="8229600" cy="4811767"/>
          </a:xfrm>
        </p:spPr>
        <p:txBody>
          <a:bodyPr>
            <a:normAutofit fontScale="92500" lnSpcReduction="20000"/>
          </a:bodyPr>
          <a:lstStyle/>
          <a:p>
            <a:pPr algn="just"/>
            <a:r>
              <a:rPr lang="en-IN" b="1" dirty="0" smtClean="0"/>
              <a:t>Timely Completion</a:t>
            </a:r>
            <a:r>
              <a:rPr lang="en-IN" dirty="0" smtClean="0"/>
              <a:t>:</a:t>
            </a:r>
          </a:p>
          <a:p>
            <a:pPr lvl="1" algn="just"/>
            <a:r>
              <a:rPr lang="en-IN" dirty="0" smtClean="0"/>
              <a:t>Reduces delays and keeps the project on track.</a:t>
            </a:r>
          </a:p>
          <a:p>
            <a:pPr algn="just"/>
            <a:r>
              <a:rPr lang="en-IN" b="1" dirty="0" smtClean="0"/>
              <a:t>Cost Control</a:t>
            </a:r>
            <a:r>
              <a:rPr lang="en-IN" dirty="0" smtClean="0"/>
              <a:t>:</a:t>
            </a:r>
          </a:p>
          <a:p>
            <a:pPr lvl="1" algn="just"/>
            <a:r>
              <a:rPr lang="en-IN" dirty="0" smtClean="0"/>
              <a:t>Prevents budget overruns by efficient resource allocation.</a:t>
            </a:r>
          </a:p>
          <a:p>
            <a:pPr algn="just"/>
            <a:r>
              <a:rPr lang="en-IN" b="1" dirty="0" smtClean="0"/>
              <a:t>Improved Quality</a:t>
            </a:r>
            <a:r>
              <a:rPr lang="en-IN" dirty="0" smtClean="0"/>
              <a:t>:</a:t>
            </a:r>
          </a:p>
          <a:p>
            <a:pPr lvl="1" algn="just"/>
            <a:r>
              <a:rPr lang="en-IN" dirty="0" smtClean="0"/>
              <a:t>Ensures adherence to specifications and standards.</a:t>
            </a:r>
          </a:p>
          <a:p>
            <a:pPr algn="just"/>
            <a:r>
              <a:rPr lang="en-IN" b="1" dirty="0" smtClean="0"/>
              <a:t>Enhanced Safety</a:t>
            </a:r>
            <a:r>
              <a:rPr lang="en-IN" dirty="0" smtClean="0"/>
              <a:t>:</a:t>
            </a:r>
          </a:p>
          <a:p>
            <a:pPr lvl="1" algn="just"/>
            <a:r>
              <a:rPr lang="en-IN" dirty="0" smtClean="0"/>
              <a:t>Reduces accidents by enforcing safety protocols.</a:t>
            </a:r>
          </a:p>
          <a:p>
            <a:pPr algn="just"/>
            <a:r>
              <a:rPr lang="en-IN" b="1" dirty="0" smtClean="0"/>
              <a:t>Stakeholder Satisfaction</a:t>
            </a:r>
            <a:r>
              <a:rPr lang="en-IN" dirty="0" smtClean="0"/>
              <a:t>:</a:t>
            </a:r>
          </a:p>
          <a:p>
            <a:pPr lvl="1" algn="just"/>
            <a:r>
              <a:rPr lang="en-IN" dirty="0" smtClean="0"/>
              <a:t>Maintains transparency and trust among all parties.</a:t>
            </a:r>
          </a:p>
          <a:p>
            <a:pPr algn="just"/>
            <a:endParaRPr lang="en-IN"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Load Bearing Structure</a:t>
            </a:r>
            <a:endParaRPr lang="en-US" dirty="0"/>
          </a:p>
        </p:txBody>
      </p:sp>
      <p:sp>
        <p:nvSpPr>
          <p:cNvPr id="3" name="Content Placeholder 2"/>
          <p:cNvSpPr>
            <a:spLocks noGrp="1"/>
          </p:cNvSpPr>
          <p:nvPr>
            <p:ph idx="1"/>
          </p:nvPr>
        </p:nvSpPr>
        <p:spPr/>
        <p:txBody>
          <a:bodyPr/>
          <a:lstStyle/>
          <a:p>
            <a:pPr marL="0" indent="0" algn="just">
              <a:buNone/>
            </a:pPr>
            <a:r>
              <a:rPr lang="en-US" dirty="0" smtClean="0"/>
              <a:t>Load-bearing structures are systems in which the walls bear the weight of the building's roof, floors, and other loads, transmitting these forces directly to the foundation. These structures rely on vertical elements (such as walls) to support and transfer loads, without the need for a separate skeletal framework of beams and columns.</a:t>
            </a:r>
            <a:endParaRPr lang="en-US" dirty="0"/>
          </a:p>
        </p:txBody>
      </p:sp>
    </p:spTree>
    <p:extLst>
      <p:ext uri="{BB962C8B-B14F-4D97-AF65-F5344CB8AC3E}">
        <p14:creationId xmlns="" xmlns:p14="http://schemas.microsoft.com/office/powerpoint/2010/main" val="996720877"/>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Masonry</a:t>
            </a:r>
            <a:endParaRPr lang="en-IN" dirty="0"/>
          </a:p>
        </p:txBody>
      </p:sp>
      <p:sp>
        <p:nvSpPr>
          <p:cNvPr id="3" name="Content Placeholder 2"/>
          <p:cNvSpPr>
            <a:spLocks noGrp="1"/>
          </p:cNvSpPr>
          <p:nvPr>
            <p:ph idx="1"/>
          </p:nvPr>
        </p:nvSpPr>
        <p:spPr/>
        <p:txBody>
          <a:bodyPr/>
          <a:lstStyle/>
          <a:p>
            <a:pPr marL="0" indent="0" algn="just">
              <a:buNone/>
            </a:pPr>
            <a:r>
              <a:rPr lang="en-IN" dirty="0" smtClean="0"/>
              <a:t>Masonry is a construction technique that involves assembling individual units, such as bricks, stones, concrete blocks, or other materials, using mortar as a binding agent. It is one of the oldest and most reliable construction methods, widely used for walls, buildings, and other structures due to its strength, durability, and aesthetic appeal.</a:t>
            </a:r>
          </a:p>
          <a:p>
            <a:pPr marL="0" indent="0" algn="just">
              <a:buNone/>
            </a:pPr>
            <a:endParaRPr lang="en-IN" dirty="0"/>
          </a:p>
        </p:txBody>
      </p:sp>
    </p:spTree>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Types of Masonry Construction</a:t>
            </a:r>
            <a:endParaRPr lang="en-IN" dirty="0"/>
          </a:p>
        </p:txBody>
      </p:sp>
      <p:sp>
        <p:nvSpPr>
          <p:cNvPr id="3" name="Content Placeholder 2"/>
          <p:cNvSpPr>
            <a:spLocks noGrp="1"/>
          </p:cNvSpPr>
          <p:nvPr>
            <p:ph idx="1"/>
          </p:nvPr>
        </p:nvSpPr>
        <p:spPr>
          <a:xfrm>
            <a:off x="457200" y="1417638"/>
            <a:ext cx="8229600" cy="5138145"/>
          </a:xfrm>
        </p:spPr>
        <p:txBody>
          <a:bodyPr>
            <a:normAutofit fontScale="70000" lnSpcReduction="20000"/>
          </a:bodyPr>
          <a:lstStyle/>
          <a:p>
            <a:pPr>
              <a:buNone/>
            </a:pPr>
            <a:r>
              <a:rPr lang="en-IN" b="1" dirty="0" smtClean="0"/>
              <a:t>Brick Masonry</a:t>
            </a:r>
          </a:p>
          <a:p>
            <a:pPr marL="541338" indent="-285750"/>
            <a:r>
              <a:rPr lang="en-IN" dirty="0" smtClean="0"/>
              <a:t>Uses bricks as the primary construction material.</a:t>
            </a:r>
          </a:p>
          <a:p>
            <a:pPr marL="541338" indent="-285750"/>
            <a:r>
              <a:rPr lang="en-IN" dirty="0" smtClean="0"/>
              <a:t>Commonly used in walls, partitions, and facades.</a:t>
            </a:r>
          </a:p>
          <a:p>
            <a:pPr marL="285750" indent="-285750"/>
            <a:r>
              <a:rPr lang="en-IN" b="1" dirty="0" smtClean="0"/>
              <a:t>Types of Bricks:</a:t>
            </a:r>
            <a:endParaRPr lang="en-IN" dirty="0" smtClean="0"/>
          </a:p>
          <a:p>
            <a:pPr marL="541338" lvl="1"/>
            <a:r>
              <a:rPr lang="en-IN" dirty="0" smtClean="0"/>
              <a:t>Burnt Clay Bricks</a:t>
            </a:r>
          </a:p>
          <a:p>
            <a:pPr marL="541338" lvl="1"/>
            <a:r>
              <a:rPr lang="en-IN" dirty="0" smtClean="0"/>
              <a:t>Fly Ash Bricks</a:t>
            </a:r>
          </a:p>
          <a:p>
            <a:pPr marL="541338" lvl="1"/>
            <a:r>
              <a:rPr lang="en-IN" dirty="0" smtClean="0"/>
              <a:t>Concrete Bricks</a:t>
            </a:r>
          </a:p>
          <a:p>
            <a:pPr marL="541338" lvl="1"/>
            <a:r>
              <a:rPr lang="en-IN" dirty="0" smtClean="0"/>
              <a:t>Engineering Bricks</a:t>
            </a:r>
          </a:p>
          <a:p>
            <a:pPr marL="285750" indent="-285750"/>
            <a:r>
              <a:rPr lang="en-IN" b="1" dirty="0" smtClean="0"/>
              <a:t>Advantages:</a:t>
            </a:r>
            <a:endParaRPr lang="en-IN" dirty="0" smtClean="0"/>
          </a:p>
          <a:p>
            <a:pPr marL="541338" lvl="1"/>
            <a:r>
              <a:rPr lang="en-IN" dirty="0" smtClean="0"/>
              <a:t>High compressive strength</a:t>
            </a:r>
          </a:p>
          <a:p>
            <a:pPr marL="541338" lvl="1"/>
            <a:r>
              <a:rPr lang="en-IN" dirty="0" smtClean="0"/>
              <a:t>Fire resistance</a:t>
            </a:r>
          </a:p>
          <a:p>
            <a:pPr marL="541338" lvl="1"/>
            <a:r>
              <a:rPr lang="en-IN" dirty="0" smtClean="0"/>
              <a:t>Uniform shape and size</a:t>
            </a:r>
          </a:p>
          <a:p>
            <a:pPr marL="285750" indent="-285750"/>
            <a:r>
              <a:rPr lang="en-IN" b="1" dirty="0" smtClean="0"/>
              <a:t>Disadvantages:</a:t>
            </a:r>
            <a:endParaRPr lang="en-IN" dirty="0" smtClean="0"/>
          </a:p>
          <a:p>
            <a:pPr marL="541338" lvl="1"/>
            <a:r>
              <a:rPr lang="en-IN" dirty="0" smtClean="0"/>
              <a:t>Requires skilled </a:t>
            </a:r>
            <a:r>
              <a:rPr lang="en-IN" dirty="0" err="1" smtClean="0"/>
              <a:t>labor</a:t>
            </a:r>
            <a:endParaRPr lang="en-IN" dirty="0" smtClean="0"/>
          </a:p>
          <a:p>
            <a:pPr marL="541338" lvl="1"/>
            <a:r>
              <a:rPr lang="en-IN" dirty="0" smtClean="0"/>
              <a:t>Brittle in tension</a:t>
            </a:r>
          </a:p>
        </p:txBody>
      </p:sp>
    </p:spTree>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Stone Masonry</a:t>
            </a:r>
            <a:endParaRPr lang="en-IN" dirty="0"/>
          </a:p>
        </p:txBody>
      </p:sp>
      <p:sp>
        <p:nvSpPr>
          <p:cNvPr id="3" name="Content Placeholder 2"/>
          <p:cNvSpPr>
            <a:spLocks noGrp="1"/>
          </p:cNvSpPr>
          <p:nvPr>
            <p:ph idx="1"/>
          </p:nvPr>
        </p:nvSpPr>
        <p:spPr>
          <a:xfrm>
            <a:off x="457200" y="1600200"/>
            <a:ext cx="8229600" cy="5257800"/>
          </a:xfrm>
        </p:spPr>
        <p:txBody>
          <a:bodyPr>
            <a:noAutofit/>
          </a:bodyPr>
          <a:lstStyle/>
          <a:p>
            <a:pPr algn="just">
              <a:buNone/>
            </a:pPr>
            <a:r>
              <a:rPr lang="en-IN" sz="2000" dirty="0" smtClean="0"/>
              <a:t>Uses natural stones like granite, limestone, or sandstone.</a:t>
            </a:r>
          </a:p>
          <a:p>
            <a:pPr algn="just">
              <a:buNone/>
            </a:pPr>
            <a:r>
              <a:rPr lang="en-IN" sz="2000" dirty="0" smtClean="0"/>
              <a:t>Suitable for heavy-load structures, foundations, and monuments.</a:t>
            </a:r>
          </a:p>
          <a:p>
            <a:pPr algn="just"/>
            <a:r>
              <a:rPr lang="en-IN" sz="2000" b="1" dirty="0" smtClean="0"/>
              <a:t>Types of Stone Masonry:</a:t>
            </a:r>
            <a:endParaRPr lang="en-IN" sz="2000" dirty="0" smtClean="0"/>
          </a:p>
          <a:p>
            <a:pPr lvl="1" algn="just">
              <a:buNone/>
            </a:pPr>
            <a:r>
              <a:rPr lang="en-IN" sz="2000" b="1" dirty="0" smtClean="0"/>
              <a:t>Rubble Masonry</a:t>
            </a:r>
            <a:r>
              <a:rPr lang="en-IN" sz="2000" dirty="0" smtClean="0"/>
              <a:t> – Uses irregularly shaped stones.</a:t>
            </a:r>
          </a:p>
          <a:p>
            <a:pPr lvl="2" algn="just">
              <a:buNone/>
            </a:pPr>
            <a:r>
              <a:rPr lang="en-IN" sz="1600" i="1" dirty="0" smtClean="0"/>
              <a:t>Random Rubble Masonry</a:t>
            </a:r>
            <a:r>
              <a:rPr lang="en-IN" sz="1600" dirty="0" smtClean="0"/>
              <a:t>: No uniform pattern.</a:t>
            </a:r>
          </a:p>
          <a:p>
            <a:pPr lvl="2" algn="just">
              <a:buNone/>
            </a:pPr>
            <a:r>
              <a:rPr lang="en-IN" sz="1600" i="1" dirty="0" smtClean="0"/>
              <a:t>Coursed Rubble Masonry</a:t>
            </a:r>
            <a:r>
              <a:rPr lang="en-IN" sz="1600" dirty="0" smtClean="0"/>
              <a:t>: Laid in horizontal courses.</a:t>
            </a:r>
          </a:p>
          <a:p>
            <a:pPr lvl="1" algn="just">
              <a:buNone/>
            </a:pPr>
            <a:r>
              <a:rPr lang="en-IN" sz="2000" b="1" dirty="0" err="1" smtClean="0"/>
              <a:t>Ashlar</a:t>
            </a:r>
            <a:r>
              <a:rPr lang="en-IN" sz="2000" b="1" dirty="0" smtClean="0"/>
              <a:t> Masonry</a:t>
            </a:r>
            <a:r>
              <a:rPr lang="en-IN" sz="2000" dirty="0" smtClean="0"/>
              <a:t> – Uses precisely cut and dressed stones.</a:t>
            </a:r>
          </a:p>
          <a:p>
            <a:pPr lvl="2" algn="just">
              <a:buNone/>
            </a:pPr>
            <a:r>
              <a:rPr lang="en-IN" sz="1600" i="1" dirty="0" err="1" smtClean="0"/>
              <a:t>Ashlar</a:t>
            </a:r>
            <a:r>
              <a:rPr lang="en-IN" sz="1600" i="1" dirty="0" smtClean="0"/>
              <a:t> Fine Masonry</a:t>
            </a:r>
            <a:r>
              <a:rPr lang="en-IN" sz="1600" dirty="0" smtClean="0"/>
              <a:t>: Stones are finely finished.</a:t>
            </a:r>
          </a:p>
          <a:p>
            <a:pPr lvl="2" algn="just">
              <a:buNone/>
            </a:pPr>
            <a:r>
              <a:rPr lang="en-IN" sz="1600" i="1" dirty="0" err="1" smtClean="0"/>
              <a:t>Ashlar</a:t>
            </a:r>
            <a:r>
              <a:rPr lang="en-IN" sz="1600" i="1" dirty="0" smtClean="0"/>
              <a:t> Rough Masonry</a:t>
            </a:r>
            <a:r>
              <a:rPr lang="en-IN" sz="1600" dirty="0" smtClean="0"/>
              <a:t>: Rough but uniform-sized stones.</a:t>
            </a:r>
          </a:p>
          <a:p>
            <a:pPr algn="just"/>
            <a:r>
              <a:rPr lang="en-IN" sz="2000" b="1" dirty="0" smtClean="0"/>
              <a:t>Advantages:</a:t>
            </a:r>
            <a:endParaRPr lang="en-IN" sz="2000" dirty="0" smtClean="0"/>
          </a:p>
          <a:p>
            <a:pPr lvl="1" algn="just">
              <a:buNone/>
            </a:pPr>
            <a:r>
              <a:rPr lang="en-IN" sz="2000" dirty="0" smtClean="0"/>
              <a:t>High durability and weather resistance.</a:t>
            </a:r>
          </a:p>
          <a:p>
            <a:pPr lvl="1" algn="just">
              <a:buNone/>
            </a:pPr>
            <a:r>
              <a:rPr lang="en-IN" sz="2000" dirty="0" smtClean="0"/>
              <a:t>Aesthetic appeal.</a:t>
            </a:r>
          </a:p>
          <a:p>
            <a:pPr algn="just"/>
            <a:r>
              <a:rPr lang="en-IN" sz="2000" b="1" dirty="0" smtClean="0"/>
              <a:t>Disadvantages:</a:t>
            </a:r>
            <a:endParaRPr lang="en-IN" sz="2000" dirty="0" smtClean="0"/>
          </a:p>
          <a:p>
            <a:pPr lvl="1" algn="just">
              <a:buNone/>
            </a:pPr>
            <a:r>
              <a:rPr lang="en-IN" sz="2000" dirty="0" smtClean="0"/>
              <a:t>Expensive and </a:t>
            </a:r>
            <a:r>
              <a:rPr lang="en-IN" sz="2000" dirty="0" err="1" smtClean="0"/>
              <a:t>labor</a:t>
            </a:r>
            <a:r>
              <a:rPr lang="en-IN" sz="2000" dirty="0" smtClean="0"/>
              <a:t>-intensive.</a:t>
            </a:r>
          </a:p>
          <a:p>
            <a:pPr lvl="1" algn="just">
              <a:buNone/>
            </a:pPr>
            <a:r>
              <a:rPr lang="en-IN" sz="2000" dirty="0" smtClean="0"/>
              <a:t>Heavyweight increases foundation costs.</a:t>
            </a:r>
          </a:p>
        </p:txBody>
      </p:sp>
    </p:spTree>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Concrete Block Masonry</a:t>
            </a:r>
            <a:endParaRPr lang="en-IN" dirty="0"/>
          </a:p>
        </p:txBody>
      </p:sp>
      <p:sp>
        <p:nvSpPr>
          <p:cNvPr id="3" name="Content Placeholder 2"/>
          <p:cNvSpPr>
            <a:spLocks noGrp="1"/>
          </p:cNvSpPr>
          <p:nvPr>
            <p:ph idx="1"/>
          </p:nvPr>
        </p:nvSpPr>
        <p:spPr>
          <a:xfrm>
            <a:off x="457200" y="1600200"/>
            <a:ext cx="8229600" cy="5002078"/>
          </a:xfrm>
        </p:spPr>
        <p:txBody>
          <a:bodyPr>
            <a:normAutofit fontScale="77500" lnSpcReduction="20000"/>
          </a:bodyPr>
          <a:lstStyle/>
          <a:p>
            <a:pPr>
              <a:buNone/>
            </a:pPr>
            <a:r>
              <a:rPr lang="en-IN" dirty="0" smtClean="0"/>
              <a:t>Uses concrete blocks instead of bricks or stones.</a:t>
            </a:r>
          </a:p>
          <a:p>
            <a:pPr>
              <a:buNone/>
            </a:pPr>
            <a:r>
              <a:rPr lang="en-IN" dirty="0" smtClean="0"/>
              <a:t>Used in modern construction for its strength and ease of installation.</a:t>
            </a:r>
          </a:p>
          <a:p>
            <a:r>
              <a:rPr lang="en-IN" b="1" dirty="0" smtClean="0"/>
              <a:t>Types of Concrete Blocks:</a:t>
            </a:r>
            <a:endParaRPr lang="en-IN" dirty="0" smtClean="0"/>
          </a:p>
          <a:p>
            <a:pPr lvl="1"/>
            <a:r>
              <a:rPr lang="en-IN" dirty="0" smtClean="0"/>
              <a:t>Solid Concrete Blocks</a:t>
            </a:r>
          </a:p>
          <a:p>
            <a:pPr lvl="1"/>
            <a:r>
              <a:rPr lang="en-IN" dirty="0" smtClean="0"/>
              <a:t>Hollow Concrete Blocks</a:t>
            </a:r>
          </a:p>
          <a:p>
            <a:pPr lvl="1"/>
            <a:r>
              <a:rPr lang="en-IN" dirty="0" smtClean="0"/>
              <a:t>Aerated Autoclaved Concrete (AAC) Blocks</a:t>
            </a:r>
          </a:p>
          <a:p>
            <a:r>
              <a:rPr lang="en-IN" b="1" dirty="0" smtClean="0"/>
              <a:t>Advantages:</a:t>
            </a:r>
            <a:endParaRPr lang="en-IN" dirty="0" smtClean="0"/>
          </a:p>
          <a:p>
            <a:pPr lvl="1"/>
            <a:r>
              <a:rPr lang="en-IN" dirty="0" smtClean="0"/>
              <a:t>Lightweight and strong.</a:t>
            </a:r>
          </a:p>
          <a:p>
            <a:pPr lvl="1"/>
            <a:r>
              <a:rPr lang="en-IN" dirty="0" smtClean="0"/>
              <a:t>Good insulation properties.</a:t>
            </a:r>
          </a:p>
          <a:p>
            <a:pPr lvl="1"/>
            <a:r>
              <a:rPr lang="en-IN" dirty="0" smtClean="0"/>
              <a:t>Faster construction than brick or stone masonry.</a:t>
            </a:r>
          </a:p>
          <a:p>
            <a:r>
              <a:rPr lang="en-IN" b="1" dirty="0" smtClean="0"/>
              <a:t>Disadvantages:</a:t>
            </a:r>
            <a:endParaRPr lang="en-IN" dirty="0" smtClean="0"/>
          </a:p>
          <a:p>
            <a:pPr lvl="1"/>
            <a:r>
              <a:rPr lang="en-IN" dirty="0" smtClean="0"/>
              <a:t>Requires special mortar.</a:t>
            </a:r>
          </a:p>
          <a:p>
            <a:pPr lvl="1"/>
            <a:r>
              <a:rPr lang="en-IN" dirty="0" smtClean="0"/>
              <a:t>Aesthetic appeal is lower than bricks or stones.</a:t>
            </a:r>
          </a:p>
          <a:p>
            <a:pPr>
              <a:buNone/>
            </a:pPr>
            <a:endParaRPr lang="en-IN" dirty="0"/>
          </a:p>
        </p:txBody>
      </p:sp>
    </p:spTree>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Composite Masonry</a:t>
            </a:r>
            <a:endParaRPr lang="en-IN" dirty="0"/>
          </a:p>
        </p:txBody>
      </p:sp>
      <p:sp>
        <p:nvSpPr>
          <p:cNvPr id="3" name="Content Placeholder 2"/>
          <p:cNvSpPr>
            <a:spLocks noGrp="1"/>
          </p:cNvSpPr>
          <p:nvPr>
            <p:ph idx="1"/>
          </p:nvPr>
        </p:nvSpPr>
        <p:spPr/>
        <p:txBody>
          <a:bodyPr/>
          <a:lstStyle/>
          <a:p>
            <a:pPr marL="357188" indent="-357188" algn="just"/>
            <a:r>
              <a:rPr lang="en-IN" dirty="0" smtClean="0"/>
              <a:t>Combination of two different materials, such as bricks and stones, for enhanced strength and cost efficiency. </a:t>
            </a:r>
          </a:p>
          <a:p>
            <a:pPr marL="357188" indent="-357188" algn="just"/>
            <a:r>
              <a:rPr lang="en-IN" dirty="0" smtClean="0"/>
              <a:t>Used in multi-story buildings and decorative walls.</a:t>
            </a:r>
            <a:endParaRPr lang="en-IN" dirty="0"/>
          </a:p>
        </p:txBody>
      </p:sp>
    </p:spTree>
  </p:cSld>
  <p:clrMapOvr>
    <a:masterClrMapping/>
  </p:clrMapOvr>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Reinforced Masonry</a:t>
            </a:r>
            <a:endParaRPr lang="en-IN" dirty="0"/>
          </a:p>
        </p:txBody>
      </p:sp>
      <p:sp>
        <p:nvSpPr>
          <p:cNvPr id="3" name="Content Placeholder 2"/>
          <p:cNvSpPr>
            <a:spLocks noGrp="1"/>
          </p:cNvSpPr>
          <p:nvPr>
            <p:ph idx="1"/>
          </p:nvPr>
        </p:nvSpPr>
        <p:spPr/>
        <p:txBody>
          <a:bodyPr/>
          <a:lstStyle/>
          <a:p>
            <a:pPr algn="just"/>
            <a:r>
              <a:rPr lang="en-IN" dirty="0" smtClean="0"/>
              <a:t>Reinforces traditional masonry with steel bars to improve tensile strength.</a:t>
            </a:r>
          </a:p>
          <a:p>
            <a:pPr algn="just"/>
            <a:r>
              <a:rPr lang="en-IN" dirty="0" smtClean="0"/>
              <a:t>Used in earthquake-resistant structures and high-rise buildings.</a:t>
            </a:r>
            <a:endParaRPr lang="en-IN" dirty="0"/>
          </a:p>
        </p:txBody>
      </p:sp>
    </p:spTree>
  </p:cSld>
  <p:clrMapOvr>
    <a:masterClrMapping/>
  </p:clrMapOvr>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Types of Masonry Bonds</a:t>
            </a:r>
            <a:endParaRPr lang="en-IN" dirty="0"/>
          </a:p>
        </p:txBody>
      </p:sp>
      <p:sp>
        <p:nvSpPr>
          <p:cNvPr id="3" name="Content Placeholder 2"/>
          <p:cNvSpPr>
            <a:spLocks noGrp="1"/>
          </p:cNvSpPr>
          <p:nvPr>
            <p:ph idx="1"/>
          </p:nvPr>
        </p:nvSpPr>
        <p:spPr/>
        <p:txBody>
          <a:bodyPr>
            <a:normAutofit fontScale="85000" lnSpcReduction="10000"/>
          </a:bodyPr>
          <a:lstStyle/>
          <a:p>
            <a:pPr>
              <a:buNone/>
            </a:pPr>
            <a:r>
              <a:rPr lang="en-IN" b="1" dirty="0" smtClean="0"/>
              <a:t>1. Brick Bonds</a:t>
            </a:r>
          </a:p>
          <a:p>
            <a:pPr marL="622300"/>
            <a:r>
              <a:rPr lang="en-IN" b="1" dirty="0" smtClean="0"/>
              <a:t>Stretcher Bond</a:t>
            </a:r>
            <a:r>
              <a:rPr lang="en-IN" dirty="0" smtClean="0"/>
              <a:t> – Bricks laid lengthwise in all rows.</a:t>
            </a:r>
          </a:p>
          <a:p>
            <a:pPr marL="622300"/>
            <a:r>
              <a:rPr lang="en-IN" b="1" dirty="0" smtClean="0"/>
              <a:t>Header Bond</a:t>
            </a:r>
            <a:r>
              <a:rPr lang="en-IN" dirty="0" smtClean="0"/>
              <a:t> – Bricks laid with their short side (header) facing out.</a:t>
            </a:r>
          </a:p>
          <a:p>
            <a:pPr marL="622300"/>
            <a:r>
              <a:rPr lang="en-IN" b="1" dirty="0" smtClean="0"/>
              <a:t>English Bond</a:t>
            </a:r>
            <a:r>
              <a:rPr lang="en-IN" dirty="0" smtClean="0"/>
              <a:t> – Alternating rows of stretchers and headers.</a:t>
            </a:r>
          </a:p>
          <a:p>
            <a:pPr marL="622300"/>
            <a:r>
              <a:rPr lang="en-IN" b="1" dirty="0" smtClean="0"/>
              <a:t>Flemish Bond</a:t>
            </a:r>
            <a:r>
              <a:rPr lang="en-IN" dirty="0" smtClean="0"/>
              <a:t> – Alternating stretchers and headers within the same row.</a:t>
            </a:r>
          </a:p>
          <a:p>
            <a:pPr marL="622300"/>
            <a:r>
              <a:rPr lang="en-IN" b="1" dirty="0" smtClean="0"/>
              <a:t>Rat Trap Bond</a:t>
            </a:r>
            <a:r>
              <a:rPr lang="en-IN" dirty="0" smtClean="0"/>
              <a:t> – Bricks arranged to create a hollow cavity for insulation.</a:t>
            </a:r>
          </a:p>
        </p:txBody>
      </p:sp>
    </p:spTree>
  </p:cSld>
  <p:clrMapOvr>
    <a:masterClrMapping/>
  </p:clrMapOvr>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6" name="AutoShape 2" descr="data:image/jpeg;base64,/9j/4AAQSkZJRgABAQAAAQABAAD/2wCEAAkGBxITEBMTEhIQFhIWFRYVFhcVFRoXEBUTFRkWGBUWFRcYKCggGBomHRgVITEhJSkrLi4uGh8zODMtNygtLisBCgoKDg0OGxAQGzclHyYxLS0rLy0yLi0tLSstLS0tLS0tLy03LS0tLS0vLy0tKy0tLS0tLS0tLS0tLS0tLS0tLf/AABEIAN8A4gMBEQACEQEDEQH/xAAbAAEBAQEBAQEBAAAAAAAAAAAEAAMBAgUGB//EAEcQAAEDAQIICAsHBAICAwAAAAEAAgMRBBIFExQhMVGT0RUiUlNUYZLSIyQyMzRBcXJzsrMGQmSRo7HDQ2KBoaLBY/AHgsL/xAAaAQEBAQEBAQEAAAAAAAAAAAAAAwIBBAUG/8QANBEAAQIBCgQFAgcBAAAAAAAAAQACAxESEzFRUmGRodEhQXGxBBQzgcEjMiJCYnKCkuFD/9oADAMBAAIRAxEAPwD81Ur5i+kqp1lF1VT1oiqlEVU9aIqvtRFXj1oiqnrRFpZoy97GXgLzmtqTxReIFT1Cq6OJkXDwC/T2r7JAWuOytmmD3YyrpILkZEbS69Gb1HtNKdXrVDD/ABTZVIRPwzpF8ngC0XJJPBXY3XCcaw3nhofcjofCOukZm11aVmY7itz2pll+yVoM0UUhawSPMZcHNkxcjWF9yRrXcV10aDRdo3SgLhiNkJQx9n7RSR3grkZo55mjxZeWh9xjq0e66a0C5Mcuz2pmGvszJExkkVXxmOAu47XSNknAugsFCGlxoKhddDI4hZbEB4FYP+zFrEkcd1hdI57BdlYWiSNpdIx7gaNcGgmh1LlG6WRdpGySqwPgIzWo2d0gBax7yY6TVutvUZdNHE1Ggo1krpEc+Rsq3t/2WlbMyOJxffhx5xjcS+JgJBMwcSGAU01zrphmWQLgiCSUrGH7LWtz5GXGgx3Ab0jGtJl83ccTR16maiUbpZF0xG1pX2c+yks8zWzAxxYySNxvsbKXxtcXNja6pdRwANAfXqXWQy48Vx8QNHBfmWPJAOsKIPBVIXqp611Fyp1oirx60RVT1oiqnWURVfaiKqetEVeOtFxVTrRF9LD+BJbLM6ORjgATcdQ3XsrxXA6Dmpm9S05haZCsteHCUL5tP/aLK0qntRdVTqRcVRF1VOpEVTqRFU6kReoqBwLm3mgglucBwBztqM4qM1UXF+nj+19zECKzXYonvfcfM+Vzr7DGWte4VY2jjmHrz+2tJJJIFKjlllK+ZPhcYkQww4tjbQLQyrzIWkMawNNQK5xer10WJeEgHOVbm8ZSeUi+xavtxI+WGURODo5MY5pme6FxLXMIawjiZnO10qqGKSQZFgQgARKvm8MwYp8BsdYcZjYm499+OQsDHcenHaaVoRmWJwkkk4LU0yyy8Vq77Uv492IBzmWNoN4m6bG4Pa6lM94jR6utdpD20SjHfVMtP21c6eKbEv4jpHFjp3Ojc6SN8fFBbxAL5Pr1LRikkGRZEIAESr4f2ewnk0uMxd8XHxlt4sJDxdJDgDQqbDNK29s4SL6r/tXUtZk4ycQvgMbpXukcyRwc444561aKZs2cLdJyk4LNHjxXib7VON4CBoZestxoefBx2R1WMqRV1fWVwxDZZogh426pNk+2V2TGPsrXuZNPNCcY5uLNovYxpoKPHGOegXRF4yyLhhcJJV+SaygAz5gogSKy7TqXUVREVREVREVREVTqRFU6kXFpZ7M97g1jHucTQNa0lxPsCAEoSBWv6DZv/i55YwvmDXloLm0rdcRnFRpocy9A8OZOJXnPiBLUsTbpudm2jt6+RSPvHMr9DQw7oyC8m2S87L23b0MR945ldEGHdGQTcM2qQTyASSAVGYOIGgKseI8RDITmoeHhMMIEtGQQ8sl5yXtu3qVI+8cyrUMO6MgrLJecl7bt6Uj7xzKUMO6MgrLJecl7bt6Uj7xzKUMO6MgmG1SZMDjJK44it41pcbmrqVaR9FWa7cFGiZTSTRVYLUPLJecl7bt6lSPvHMq1DDujIKyyXnJe27elI+8cylDDujIKyyXnJe27elI+8cylDDujIJmCLVIZgDJIRdkzFxIzRvIVYMR5eJSefPAqPiITBDMjRy5C0IQtkvOy9t29SpH3jmVahh3RkF3LJecl7bt6Uj7xzKUMO6MgrLJecl7bt6Uj7xzKUMO6MguZZLzkvbdvSkfeOZShh3RkEzCdqkBjpJIPAwnM46TG2p9qpEiP4cTUOeCjBhMId+EVu5C1EyyXnJe27ep0j7xzKtQw7oyCssl5yXtu3pSPvHMpQw7oyCssl5yXtu3pSPvHMpQw7oyCXBapMnmOMkqHxUN41FcZWh/wFVsR9G7ieXPqouhMpWiaKjyGCJlkvOy9t29SpH3jmVahh3RkFZZLzkvbdvSkfeOZShh3RkFzLJecl7bt6Uj7xzKUMO6Mgl4KtUhnhBkkIMjAQXkgi8MxVIUR9I3iaxzxUo8JghOkaKjyFiM+2S1PhJNJ++7esGI+X7jmVQQYcn2jILmWS85L23b1ykfeOZXaGHdGQVlkvOS9t29KR945lKGHdGQULdKNEsvbdvSkfeOZShh3RkF3L5uem2jt6Ur7xzKUMO6MgjrCouHQhXQn4c9Ik9o+UK3iPUK8/hvSagqKupEUiJp9FHx3fI1V/wCXv8KH/f8Aj8oSkrqRFIibgbzzfdk+m9VgfePfsVHxPpn27hBCkrLqIpEUiJuFfKj+BD9NqrFrHQdlGBU79zu6EpKykRSIm2f0eb34f5VVvpu9vlRf6rejvhCUlZSIpES8EekQ/Fj+YKkH1G9R3UvEek7oeyK/SfaVg1qoqXFxFIikRSImcJyaodhD3VWldhkNlGgZj/Z26uE5NUOwh7qUrsMhslAzH+zt11+FpSanFEn1mGIn5UMZ54mTIbLg8PDAkEubt1zhOTVDsIe6lK7DIbLtAzH+zt0m2W5zWwkCEF0d53gYs5xkja+TqAW3xCA2STiLBacFOHCaS4GXgbXWDFG4Tk1Q7CHurFK7DIbKlAzH+zt13hWWlPBUrWmJipXRWl3SlM+SThkNk8vDll45u3XOE5NUOwh7qUrsMhslAzH+zt0qy21xjmJENWtaW+BizEyMafu58xK2yIS1x4cJOQt6KT4TQ9oEvEnm6w4ovCcmqHYQ91YpXYZDZVoGY/2duuswtKDUYoHWIYgc+Y/dQRnjiJMhsuHw8M8DLm7dc4Tk1Q7CHurlK7DIbLtAzH+zt16jwlJUZodI/oRd1dEV0vLIbLhgMk5/2dutcIW97ZpWtEIa2R7QMRFmAcQBnbqWokRwe4CSs8hb0WIUFrobSZZSB+Z1nVYcJyaodhD3VmldhkNlSgZj/Z2667Csp04o0AArDFoGYDydCGM82ZDZB4eGKpc3brnCcmqHYQ91KV2GQ2SgZj/Z26VPbXCGJwEN5zpATiYs4bcp93rK26IQxp4c+QwwUmwmmI4cZBJzdjii8JyaodhD3VildhkNlWgZj/Z266MKy0I8FQ0qMTFQ00V4vWUpn1cMhsueXhyy8c3brnCcmqHYQ91KV2GQ2XaBmP8AZ26VYLa5xkvCE0ikcPAxZnNGY5mrcOITLLJUeQ2UosJrZsktYFbt0XhOTVDsIe6sUrsMhsq0DMf7O3XWYVlBBGKBBqCIYgQRoIN1BGeOIkyGyHw8MiQy5u3XOE5P/DsIu6lK7DIbJQMx/s7dcOE5NUOwh7q5TOwyGyUDMf7O3S8KW1zJXNaIQAG0GJi9bGk6W6yVWLELXkCTlyFnRSgQmuYCZefN1pxReE5NUOwh7qnSuwyGyrQMx/s7dXCcmqHYQ91KV2GQ2SgZj/Z26GpKykRSIpETMIeRZ/hH6sqrEqb0+Sowvuf1+AhqSspEUiJti81aPcZ9Viqz7H+3cKMT72dT2KEpKykRSIvUXlD2j910VrjqikYV9In+LJ87luL6jup7qcD0mdB2CKpqqkRSIm2n0eD3pv41V3pt9/hRZ6r/AOPyhKSspEUiJuC9MvwJflVYX5uhUI/5f3BCUldSIpEXChROw159/sZ8jFaP6h9uwUPDekPfuUJRV1IiZlcXRo+3L3lWey5qd1GjffOQ2UbXF0aPty95J7Lmp3SjffOQ2ScIPhjlcwWdhDSM5fJXQDyutbiFjHFs3U7qcERHsDi85DZGyuLo0fbl7yxPZc1O6pRvvnIbLSTCDHBoNnjo0XW8eTMKl3K1uK6YrTJK2rE7rIguBJDzxwGyzyuLo0fbl7y5PZc1O61RvvnIbJBfDiRJk7K4wspfkpQNDq+VpzrcrJk6bzkrNnVTkiUk2eapahb0R8ri6NH25e8sT2XNTuqUb75yGy0ZhBgDmizx0cAHceTOAQ4fezZwF0RWgEBteJ3WTBcSCXnhgNlnlcXRo+3L3lyey5qd1qjffOQ2SLA+F8gabOwAhxzPkrxWudyupbhljnSFups6qcURGNnB55chbJYj5XF0aPty95YnsuandUo33zkNl0WyIZ8mj7cveSey5qd0on3zkNl6mt8bnOc6zxlziXE35M5can72srpiNJJLdTuuNgvaAA88MBsvGVxdGj7cveXJ7Lmp3XaN985DZItkkLC0Czs40cb875NL2hxHlaM628sbJ+HkDWeY6qcMRHAyvNZFQ5Hoj5XF0aPty95YnsuandUo33zkNlo7CDC1rTZ47rS4gX5MxdSv3uoLpitIAm1YndZEFwJdPMpwGyzyuLo0fbl7y5PZc1O61RvvnIbJET4TFI/J46tcwAX5KG/frXjf2hbBYWl02qTmefupuEQPDZ54y8hykwR8ri6NH25e8sT2XNTuqUb75yGy0iwixtbtnjFWlp48nkuzEeUuiK0VNwrO6y6A50krzbUNlnlcXRo+3L3lyey5qd1qjffOQ2W9hlhfLGw2eMBz2tJD5agOIGbjLTCxzg2bWbTusRWxGMLg88ATUNli61RVPi0fbl7yyXsuandaEOJfOQ2XMqi6NH25e8k9lzU7rtG++chstJ8Ise4udZ4yTSvHkGgADQ7UAuuitcZS3U7rLYDmiQPOQ2WeVxdGj7cveXJ7Lmp3WqN985DZWVxdGj7cveSey5qd0o33zkNkNSVlw6EK6E/DnpEntHyhWj+oV5/Dek1BUVdSIpETT6KPju+Rqr/y9/hQ/wC/8flCUldSIpETcDeeb7sn03qsD7x79io+J9M+3cIIUlZdRFIikRNwr5UfwIfptVYtY6DsowKnfud3QlJWUiKRE2z+jze/D/Kqt9N3t8qL/Vb0d8ISkrKRFIiXgj0iH4sfzBUg+o3qO6l4j0ndD2RX6T7SsGtUFS4uLqkRSIpETfFvxP5sVfpY6KH18NVHJvxP5sT6WOi79fDVbWu0WaR7nkWgF3qBZTQB/wBLb3wnuLjLopw2RmNDRJqsfFvxP5sWPpY6Lf18NVtPBZmhh8Z47bw8jMLzm0PZW3NhACvjx5LLXxnEjhwMnOwH5WPi34n82LH0sdFr6+Gq2yizYvF0tFL5fWrK1IDaf6W50KbN41y8lmZGnz+FUnNY+LfifzYsfSx0Wvr4araGCzOa93jHEAJ8jPVwbm/NbDYRBPHh0WXPjBwHDj1slWPi34n82LH0sdFr6+Gq2sloszHhwFoJAcM5ZTjNLf8AtbY6E0yiXRYiMjPbNMmvVY+LfifzYsfSx0W/r4arrRZiQPGc5ppZ610URt0Q04EvDVe7TFZmPew5SS1zm14lCWkiv+l1whNcRx4dFljozmh3DiJeaz8W/E/mxZ+ljotfXw1W1onszy0kWgXWMZmLNDGhoP8Apac6E6SuoDlyWWMjNlq4knnzWPi34n82LP0sdFr6+Gq2kgswYx/jNHFwA4lRcu1/dbLYQaHceMtnJZD4xcW8OElvNY+LfifzYsfSx0Wvr4arZloswjeyloo4tJNWVFy9SnaWw6EGlvHjJZyWSyMXB3DhLbzWPi34n82LH0sdFr6+Gq2s0FmfeplAusc/7mcNFaLbWwnS18BLyWHvjNkq4kDnzWPi34n82LP0sdFv6+Gq1ss1mY9jwLSS1zXAEsoS0grrXQmuDuPDosvbGe0t4ceHNZk2b8T+bFz6WOi19fDVcrZvxP5sXPpY6Lv18NVta4LNG8sOUEimcXKZwD/2tvbCa6bx0U4b4z2zhJqsfFvxP5sWPpY6Lf18NVeLfifzYn0sdE+vhqhKSupEUiKREzCHkWf4P8sqrEqb0+Sowvuf1+AhqSspEUiJti8zaPcZ9Viqz7H+3cKMT72dT2KEpKykRSIvcPlN9o/ddbWFx1RW2FPSJviyfO5ai+o7qe6nA9JvQdkZYVVIikRNtPo8HvTfxqrvTb7/AAos9V/8flCUlZSIpETcF6ZfgS/KqwvzdCoR/wAv7ghKSupEUiLhQroTsN+ff/8AT5Gq0f1D7dgvP4b0h79yhKKupETMli6QzZyblWYy9oVGkiXNRuo2WLpDNnJuSYy9oUpIlzUbrS0YPjY4tdaGBw08SQ9fqC06E1pkLtCssjPeJwZqFnksXSGbOTcszGXtCtUkS5qN0i0shc2MC0N4jLp8HJnN97qjN/cFtwYQBOqElRtKmwxGlxmVmWsWAW4I+SxdIZs5NyxMZe0KpSRLmo3WnB8dy/lDLt67W5J5QAOimortE2bOncKqis0z502ZxrrG6zyWLpDNnJuXJjL2hWqSJc1G6RAyFrJW5Q3jtaB4OTNR7XZ83UttDA0idXgbVNxiFzTMqxFklqPksXSGbOTcsTGXtCqUkS5qN1pBg+N7rrbQwmhPkSDQCT6tQK62E1xkDtCsujPaJSzUbrPJYukM2cm5cmMvaFapIlzUbr0yzRAg5QzMQfNyer/C6Gsl+7QrhfEI+zUbrS2RQvkkeLQwBz3OAMclQHOJz5utdeGOcTOrJ5FZhuiNYGzKgBWN1jksXSGbOTcszGXtCt0kS5qN1pNg+NtL1oZna1w4knkuAIOjUV0w2it2NRWWxnuqZhWOXus8li6QzZyblyYy9oVqkiXNRukSshMUbMobVpeScXJQ37tKZupbIYWhs6qXkeam0xA9zplcnMcpcUfJYukM2cm5YmMvaFUpIlzUbrRuD4y1zhaGXWloPEk0urT1dRXRCaQTOqwKyYzwQ2ZxOI5LPJYukM2cm5cmMvaFapIlzUbpFjZCy/W0NN6N7M0cmlwoDoW2CG2X8VYIqKnEMR0n4KiDWOXuj5LF0hmzk3LExl7QqlJEuajde4bBG5zWttDC5xDRxJNJNB6l1sNriAHaFZdGe0FxZwGI3Xk2SLpDNnJuXJjL2hWqSJc1G64bJF0hmzk3JMZe0KUkS5qN0i3thkkc8WhoBu6Y5K5mgaupbiTHOLp2hU4RiMYGlmot6o+SxdIZs5NyxMZe0KpSRLmo3VksXSGbOTckxl7QpSRLmo3Q1JWXDoQroT8OekSe0fKFaP6hXn8N6TUFRV1IikRNPoo+O75Gqv8Ay9/hQ/7/AMflCUldSIpETcDeeb7sn03qsD7x79io+J9M+3cIIUlZdRFIikRNwr5UfwIfptVYtY6DsowKnfud3QlJWUiKRE2z+jze/D/Kqt9N3t8qL/Vb0d8ISkrKRFIiXgj0iH4sfzBUg+o3qO6l4j0ndD2RX6T7SsGtUFS4uLqkRSIpETeDH8qHbR95VoXYZhR8w2w5HZcOC38qHbR95DBdhmEHiGWHI7JeFLE58z3NdCWkihx0eoDWqRYZc8kEZhRgRQ2GAQcjsi8GP5UO2j7ynQuwzCt5hthyOy67BMgpUwioqPDR5xUio42fOD+S7QPwzC4PEsNuR2XODH8qHbR95coXYZhd8w2w5HZKNhdk4ZehvY0upjo/JutFdOsKlGaOSUSy2ixSpRSzpDJJJUbeiLwY/lQ7aPvKdC7DMKvmG2HI7LowTIQSDDQZz4aOgFaZ+Nmz0XaB+GYXPMsxyOy5wY/lQ7aPvLlC7DMLvmG2HI7JWDLC5koc50IFHjz0frY4D16yFSFDLXykjnzFilGjBzJADy5G0YIgwY/lQ7aPvKdC7DMKvmG2HI7LowW/lQ7aPvJQuwzC55hlhyOy6/BUgJBMIINCDNHUEaQeMumA4cOGYQeJYRKJcjsucGP5UO2j7y5QuwzC75hthyOyTb7C5xZddCaRRNPho/KawAjTrCpEhEySEVDmLFKFGDQZQayajzPRG4MfyodtH3lOhdhmFXzDbDkdl04JkoDWGhrQ46OhpppxvYu0D6+GYXPMslk45HZc4MfyodtH3lyhdhmF3zDbDkdkmGwuEMrS6G850ZAx0ecNv19fWFRsMhjhKOXMYqTowMRpkMgl5HDBG4MfyodtH3lOhdhmFXzDbDkdl1uCZDWhhNASaTR5gNJPG0LogPNmYXD4lgrlyOy5wY/lQ7aPvLlC7DMLvmG2HI7JGDrA5s0TnOhDWyMcTjo8wDgT61uHCIeCSKxzClGjNdDcADxB5GzosHYMfU8aHTz0feWTBdhmFQR2yVHI7LnBj+VBto+8uULsMwu+YbYcjsuvwTIDQmEHUZowc+flLpgPFcmYXB4lh4iXI7LnBj+VDto+8uULsMwu+YbYcjsrgx/Kh20feShdhmE8w2w5HZCUlZSIpEUiJmEPIs/wj9WVViVN6fJUYX3P6/AQ1JWUiKRE2xeatHuM+qxVZ9j/AG7hRifezqexQlJWUiKRF6i8oe0fuuitcdUUjCvpE/xZPnctxfUd1PdTgekzoOwRVNVUiKRE20+jwe9N/Gqu9Nvv8KLPVf8Ax+UJSVlIikRNwXpl+BL8qrC/N0KjH/L+4ISkrKRFIi4UXU7DXn3+xnyMVo/qH27Befw3pD37lCUVdSIk8HzczNs3bluifdORU6aHeGYVwfNzM2zduSifdORSmh3hmFcHzczNs3bkon3TkUpod4ZhXB83MzbN25KJ905FKaHeGYS7dYZSyCkUuaIg8R2Y4yQ0ObNmIVYkN8jeBqsxKjCjQw5/4hXaLAicHzczNs3blKifdORVqaHeGYVwfNzM2zduSifdORSmh3hmFcHzczNs3bkon3TkUpod4ZhMsdhlxU4MUtSxlOI6p8Iw5s2dVZDfMdwPLliFGJGhz2fiFZ5iwofB83MzbN25Son3TkVamh3hmFcHzczNs3bkon3TkUpod4ZhXB83MzbN25KJ905FKaHeGYXqLB814eBm0j+m7X7F0Qny/acisujQ5PuGYW+E7BMZ5iIpSDLIQQx1CC91CMy3Fhvnu/CazyNqxBjQxCaC4VDmLEbg+bmZtm7cp0T7pyKrTQ7wzCuD5uZm2btyUT7pyKU0O8Mwrg+bmZtm7clE+6cilNDvDMJlosMuIhGKlqHS1Fx1RW5SuZVdDfRt4HnyOCiyNDpXGcOXMYofB83MzbN25Son3TkVamh3hmFcHzczNs3bkon3TkUpod4ZhXB83MzbN25KJ905FKaHeGYTMG2GUGWsUorDIBVjs5IzDRpVYUN/4uBqPJQjRYZmyOFY5hD4Pm5mbZu3KVE+6cir00O8Mwrg+bmZtm7clE+6cilNDvDMK4Pm5mbZu3JRPunIpTQ7wzC4cHTczNs3bkon3TkUpod4ZhNwxYZTM4iKUijM4Y4jyG9SrHhvMQyA8uWAUPDxoYhgFw58xaUPg+bmZtm7cpUT7pyKvTQ7wzCuD5uZm2btyUT7pyKU0O8Mwsse/lv7RXJ7rVqY2xcM76eW/tFC91q6GNsTsNTOFoko52kes8kKsdzqQ8V5/DNbRN4IWPfy39oqU91qvMbYrHv5b+0UnutSY2xWPfy39opPdakxtiYZnZKOM7zx9Z5DVWc6ir5/CjNbTVfl+UPHv5b+0VKe61WmNsVj38t/aKT3WpMbYrHv5b+0UnutSY2xNwPM4zCrneTJ6zzb1WC508cbexUfENbRnhZ3CCJ38t/aKlPdarTG2LuPfy39opPdakxtise/lv7RSe61JjbFY9/Lf2ik91qTG2JmFJnXo+M7zMPrPNtVIrnSjjyHZRgsbI7h+Z3dDx7+W/tFTnutVpjbFY9/Lf2ik91qTG2Kx7+W/tFJ7rUmNsTIJnZPNxneXD6z/wCRVa51G7jZ8qLmNpW8OR+EPHv5b+0VKe61WmNsVj38t/aKT3WpMbYrHv5b+0UnutSY2xKwTM7KIeM7zsfrPKCpCc6kbx5jupR2NoncOR7Iz531PHfpP3isF7pa1QMbJUuY9/Lf2iuT3Wrsxtise/lv7RSe61JjbFY9/Lf2ik91qTG2Kx7+W/tFJ7rUmNsWVVmVbUTmXCgTsOHxiT2j5QreI9Qrz+G9JqDVSlXoVVJUVVJUTSfFR8d3yNVf+Xv8KH/f+PyhVUpVdVUlRVUlROwKfDN92T6b1WB949+xUPE+mfbuEEFSlV1VSVFVSVFVSVcTcKnjR/Ah+m1Ui1joOyjAqd+53dCqpyq6qpKiqpKibZz4tN78P8qq303e3yoP9VvR3whVUpVdVUlRVUlRLwQfGIfix/MFSD6jeo7qPiPSd0PZGec59pWDWqipearkq6qqSoqqSoqqSoncLzcsdhm5Wp4lugXn8tCs1KuFpuWOwzclPEt0CeWhWaldOGJzpk/4s3J5iJb2QeFhDlqVzhebljsM3JTxLdAnloVmpSrZhKUMhIcAXR1PEZnOMkFdGoD8lR8Z4DZDywtKlDgQy50oqNpsCLwvNyx2GblOniW6BV8tCs1K7wxPSmMze4ylfySniW9k8tCs1K5wvNyx2Gbkp4lugTy0KzUpdlwlKY5iXCrWNLeIzMTIwH1aiVRkZ5a4y2WWqT4EMPYAKyeZsKJwvNyx2GblOniW6BV8tCs1K6MMTjQ//gzclPEt7J5WEeWpXOF5uWOwzclPEt0CeWhWaleo8LTVHHGkfcZuQR4ktfZcPhoUlWpW2EcJytmla1wDWySAC4zMA4gDRqW4kZ4e4A8zyFqxB8PDMNpIrA5mxH4Xm5Y7DNyxTxLdAqeWhWaldOGJ+X/wZoH+Ep4lvZPLQrNSucLzcsdhm5KeJboE8tCs1KXPhKUQxODhec6QE3GZ7tynq6yqOjPmNMttmCk2BDMRwks5nFE4Xm5Y7DNynTxLdAq+WhWald4Yn0X83uMp+yU8S3snloVmpXOF5uWOwzclPEt0CeWhWalLwfhKVxkq4GkUjhxGZnAZjoVIcZ5llPI2KUaBDE2QcxzKJwvNyx2GblOniW6BV8tCs1K6MMTjOH5/cZuSniW9k8tCs1K5wvNyx2Gbkp4lugTy0KzUqOF5uWOwzcuU8S3QJ5aFZqUvCuEpWzOa1wAAbmuM9bGk+rWSqxozw8gGyyxSgQIboYJFvM2lE4Xm5Y7DNynTxLdAq+WhWalXC83LHYZuSniW6BPLQrNShKKupEUiKREzCHkWf4R+rKqxKm9PkqML7n9fgIakrKRFIibYvNWj3GfVYqs+x/t3CjE+9nU9ihKSspEUiL1F5Q9o/ddFa46opGFfSJ/iyfO5bi+o7qe6nA9JnQdgiqaqpEUiJtp9Hg96b+NVd6bff4UWeq/+PyhKSspEUiJuC9MvwJflVYX5uhUI/wCX9wQlJXUiKRFwoUTsNeff7GfIxWj+ofbsFDw3pD37lCUVdSIm5e3o9n/U7yrSi6Nd1GhN86bKNvb0ez/qd5KUXRrulCb502ScIzxxyvY2zwUBFK366AeUqRXNa8tDRrupQWOewOLzpsjZe3o9n/U7ynSi6Nd1WhN86bL2/CYIaDBAQ0XRmfmFSaeVrJXTGlraNd1keHklkeePTZeMvb0ez/qd5cpRdGu61Qm+dNkg2hmJEmTwXsYWffpQNB5WnOqT2zJ00Vyc7OqlMdSTZ5kkl5W9EfL29Hs/6neU6UXRruq0JvnTZe2YTADgIIKOADsz84BBH3tYC6I0gImjXdZPh5SCXnh02XjL29Hs/wCp3lylF0a7rVCb502ScHzsfIGmzwUIec1+vFY5w+9rCpDc1zpC0c7bOqlFY5jJQ88rLeiNl7ej2f8AU7ynSi6Nd1WhN86bLot7ej2f9TvLtKLo13XKE3zpsuy4SDnFzoLOXOJcTR+ck1J8rWhjSmUtGu6NgFoADzpsvOXt6PZ/1O8uUoujXddoTfOmyRbbQxhYBZ4M8cbzW/pe0OP3tFStve0SSNFQPPmOqnDY5wMrzWRy5Hoj5e3o9n/U7yxSi6Nd1ShN86bL27CYLQ0wQXW1IFH5i6lfvdQXabhJNGu6yPDyEmeePTZeMvb0ez/qd5cpRdGu61Qm+dNkiK0MMUj8ngq10YHl0o6/WvG/tC2HtLCZo4SW85cVJzHB7Wzzxls5SYI+Xt6PZ/1O8sUoujXdVoTfOmy9x4TDa0ggFQWnM/O06R5S6I0lTRrusnw8tbzpsvGXt6PZ/wBTvLlKLo13WqE3zpst7DaWPljYbPBRz2tNL9aOIBpxluG9rngFo4kW7qcWG5rHODzwBs2WLrc2p8Xs/wCp3lkxBdGu62ITr502XMub0ez/AKneXKQXRruu0Lr502XubCgc4udBASaZ6P8AUAB97UAumNKZS0a7rLfDzRIHnTZeMvb0ez/qd5cpRdGu61Qm+dNlZe3o9n/U7yUoujXdKE3zpshKSsuHQhXQn4c9Ik9o+UK0f1CvP4b0moKirqRFIiafRR8d3yNVf+Xv8KH/AH/j8oSkrqRFIibgbzzfdk+m9VgfePfsVHxPpn27hBCkrLqIpEUiJuFfKj+BD9NqrFrHQdlGBU79zu6EpKykRSIm2f0eb34f5VVvpu9vlRf6rejvhCUlZSIpES8EekQ/Fj+YKkH1G9R3UvEek7oeyK/SfaVg1qgqXFxdUiKRFIiZes3ItG1Z3FWWFYcxsoyRrRkd1F1m5Fo2rO4ufSsOY2SSNaMjutrXaoJHueY5wTppKymgD1s6lt74bnFxBzGyxDhxWNDQRkd1jes3ItG1Z3FmWFYcxstyRrRkd1tPFZ2tjN20G+y95xmbjObTyP7f9rTmwgAePHEW9FhjoziRKOBkqNgNuKxvWbkWjas7izLCsOY2W5I1oyO61yqz4vF4uel8vrjWVqQByNGZanw5s2Q1y1jZYo4s+dKKpKjusr1m5Fo2rO4sywrDmNluSNaMjutoYrO5kjrtoFxoPnGZ6ua3kZtK01sIgnjwxGyw50YOAlHHA2S2rG9ZuRaNqzuLMsKw5jZbkjWjI7rWy2qBjg4RzkgOGeVlOM0tP3NRWmPhtMoBzGyw+HFe2aSMjusr1m5Fo2rO4s/SsOY2W5I1oyO6602YkC5aM5p51ncQUVhzGy4aYCsZHdaWplnZI9l20G49za4xme6SK+R1LrhCa4iQ8MRsuMMZzQ6UcQDUefusr1m5Fo2rO4uSwrDmNlqSNaMjutbRabO8tJjn4rGsFJWaGANH3NOZdc6G6TgagKxy9llkOK2WQismo8/dZXrNyLRtWdxclhWHMbLUka0ZHdbSRWcRsfdtHHLxTGMzXLv9nWtFsINDuPGXmOXssB0YuLZRwk5Hn7rG9ZuRaNqzuLMsKw5jZbkjWjI7rVlqs4Y5mLno4tJ8KyvEvUpxP7itB8MNLZDxxHL2WTDilwdKOEvI8/dZXrNyLRtWdxZlhWHMbLUka0ZHdbWWKzvvcW0C6xz/ADjM90Vp5C0xsJ0tfAE1jZYe6M2TiOJAqPP3WN6zci0bVncWZYVhzGy3JGtGR3WlmtNnY9rxHaKtcHCsrKVaaivEXWuhtcCAeGI2WXsiuaWkjjwqO68F9n5Fo2rO4uSwrDmNloCNaMjuuF9m5Fo2rO4uSwrDmNkkjWjI7re2xWeN5ZdtBpdz4xg0tDuR1rb2w2um8cxssQ3RntDpRkd1hes3ItG1Z3FmWFYcxstyRrRkd1XrNyLRtWdxJYVhzGySRrRkd0NSVlIikRSImYQ8iz/CP1ZVWJU3p8lRhfc/r8BDUlZSIpETbF5q0e4z6rFVn2P9u4UYn3s6nsUJSVlIikReovKHtH7rorXHVFIwr6RP8WT53LcX1HdT3U4HpM6DsEVTVVIikRNtPo8HvTfxqrvTb7/Ciz1X/wAflCUlZSIpETcF6ZfgS/KqwvzdCoR/y/uCEpK6kRSIuFCidhrz7/Yz5GK0f1D7dgoeG9Ie/coSirqRE3JoOkHYneqzId7RRnxbmv8AijZ4OkHYu3pNh3tEnxbmv+LS0WCJjix1oNRppESNetadCY0yF2iwyNEe2cGarPJoOkHYneszId7Rbnxbmv8Ai3tAgc2MY9wuMu+aOfjvdXT/AHf6W3CGQBOqFmJU2GK0uMysy14AfCwyaDpB2J3rEyHe0VJ8W5r/AItMgiuX8oN29c80a3gAdFdRWqJk2dOwqWKaJOmzONdf+LPJoOkHYu3rMyHe0W58W5r/AIt4BA1kjce432tHmjmo9rtfUttow0idXhipuMUuaZlWOEiwyaDpB2J3rEyHe0VJ8W5r/i0s9gie6620GtCfNH7oLj69QK02ExxkDtFh8aI0SlmqzyeDpB2J3rMyHe0W58W5qusggBByg5iD5k710Nh3tFwvikfZqtbYyB8kj8e4X3udTFHNecTTT1rrxDc4unVk8lmGYrWBsyoAV2LHJoOkHYneszId7Rbnxbmv+LSawQtoDaDna1w8EfJeAR69RWnQ2Ct2NSy2NEdUy0V2LPJoOkHYneszId7Ranxbmv8Ai3lEBjjZj3cQvNcUc9+719S2aMtDZ1UvK1TbSh5dMrk52LDJoOkHYnesTId7RUnxbmv+LRtgiLHPFoN1paD4I1q6tPX/AGlaEJhBM6rBYMaIHBsyvGxZ5NB0g7E71mZDvaLc+Lc1/wAW9kEDL/h3G9G9nmjmvCldK2yjbL+KsEVKcSldJ+Cog12LDJoOkHYnesTId7RUnxbmv+L3BYYXvaxtoNXODR4I0qTQetabDY4gB2iy6NEa0uLKsV4Nmg6Qdid65Mh3tF2ki3NVGzQdIOxO9cmQ7+i7Pi3Nf8W9uEEkhfj3Ct3NiidDQ3X1LcSjc4unaKcKlY0Nma4rDJoOkHYnesTId7RUnxbmv+KyaDpB2J3pMh3tEnxbmv8AiEpKy4dCFdCfhz0iT2j5QrR/UK8/hvSagqKupEUiJp9FHx3fI1V/5e/wof8Af+PyhKSupEUiJuBvPN92T6b1WB949+xUfE+mfbuEEKSsuoikRSIm4V8qP4EP02qsWsdB2UYFTv3O7oSkrKRFIibZ/R5vfh/lVW+m72+VF/qt6O+EJSVlIikRLwR6RD8WP5gqQfUb1HdS8R6Tuh7Ir9J9pWDWqCpcXF1SIpEUiJvBp52zbZqrRfqGYUKcXTkVw4NPO2bbNSh/UMwuiOLpyKXhOyB8z3Nls1CRTwrdQCpFZOeSHDMKUGJMhhpacii8GnnbNtmqdF+oZhUpxdORXp2CnChMlnAIqPCtzipFR/kEf4XTBI5jNcHiAamnIrzwaeds22auUX6hmF2nF05FJNk8AGY2zXsaXedbS6WgfuFSj+nNnCuWsWKdJ9WdNMkklRtRuDTztm2zVOi/UMwqU4unIr03BTiCRJZyBnJxraAEgCv+SAuiCTzGa4fEAGQtORXng087Zts1cov1DMLtOLpyKTg2yXJA50tmpR48637zHNH+yFSEya6UuHPmLFONFnMkDTy5G0Iwwaeds22ap0X6hmFWnF05FQwaeds22au0JvDMLlOLpyK9PwW4EgyWcEEggytqCMxBQwSDJKMwg8QCJQ05FeeDTztm2zVyi/UMwlOLpyKTbrHeLKS2bNFG0+Fb5TWAH/YVHw5ZJHCoCsWKcKLNBlaayajzKNwaeds22ap0X6hmFSnF05FejgpwAJks9DWhxraGlK0/MLtCZJZRmueYEsk05FeeDTztm2zVyi/UMwu04unIpMVjpDIwy2a850ZHhW0o2/X9wqNhyMInDjJz6qbossRrpp4S8jzkRuDTztm2zVOi/UMwqU4unIr0zBTjWklnNASaStzAaSepdEEmojNcPiAK2nIrzwaeds22auUX6hmF2nF05FIwfY7k0b3S2a617HHwrdAcCVuHDmvBLhWOYWIsWdDc0NPEHkVg7BxqfC2bTzzVkwv1DMLYj8PtORXODTztm2zVyi/UMwlP+k5FepMFOaaOks4OoytrnFR/pdMEgyEjNcHiARKGnIrzwaeds22auUX6hmF2nF05FXBp52zbZqUX6hmEpxdORQlJXUiKRFIiZb/Is/wj9WVViVN6fJUYX3P6/AQ1JWUiKRE2xeatHuM+qxVZ9j/buFGJ97Op7FCUlZSIpEXqLyh7R+66K1x1RSMK+kT/ABZPnctxfUd1PdTgekzoOwRVNVUiKRE20+jwe9N/Gqu9Nvv8KLPVf/H5QlJWUiKRE3BemX4EvyqsL83QqEf8v7ghKSupEUiLhRE7DXn3+xnyMVo/qH27BQ8N6Q9+5QlFXUiL3ijqXZpXJwVijqSaUnBWKOpJpScFYo6kmlJwTLfGblnzf0j9WVViAyN6fJUYThOf1+Ah4o6lKaVacFYo6kmlJwVijqSaUnBMsUZxVozfcZ9ViqwGY727hQiOE9nU9ih4o6lKQq84KxR1JNKTgrFHUk0pOC9RRm8M3rH7roBlWXOEhW+FYzlE2b+rJ87luK00jup7rEBwomdB2CNijqU5pVZwVijqSaUnBWKOpJpScEy0RnJ4c33pf/wquBo2+/woMcKV/t8oeKOpSmlXnBWKOpJpScFYo6kmlJwTMFxmsub+hL+yrCB/F0KhHcPw/uCHijqUpCrzgrFHUk0pOCsUdSTSk4LhiOpJpScE7DMZx783qZ8jVaODSH27BQ8M4UY9+5QsUdSjNKvOCsUdSTSk4L//2Q=="/>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IN"/>
          </a:p>
        </p:txBody>
      </p:sp>
      <p:sp>
        <p:nvSpPr>
          <p:cNvPr id="1028" name="AutoShape 4" descr="data:image/jpeg;base64,/9j/4AAQSkZJRgABAQAAAQABAAD/2wCEAAkGBxITEBMTEhIQFhIWFRYVFhcVFRoXEBUTFRkWGBUWFRcYKCggGBomHRgVITEhJSkrLi4uGh8zODMtNygtLisBCgoKDg0OGxAQGzclHyYxLS0rLy0yLi0tLSstLS0tLS0tLy03LS0tLS0vLy0tKy0tLS0tLS0tLS0tLS0tLS0tLf/AABEIAN8A4gMBEQACEQEDEQH/xAAbAAEBAQEBAQEBAAAAAAAAAAAEAAMBAgUGB//EAEcQAAEDAQIICAsHBAICAwAAAAEAAgMRBBIFExQhMVGT0RUiUlNUYZLSIyQyMzRBcXJzsrMGQmSRo7HDQ2KBoaLBY/AHgsL/xAAaAQEBAQEBAQEAAAAAAAAAAAAAAwIBBAUG/8QANBEAAQIBCgQFAgcBAAAAAAAAAQACAxESEzFRUmGRodEhQXGxBBQzgcEjMiJCYnKCkuFD/9oADAMBAAIRAxEAPwD81Ur5i+kqp1lF1VT1oiqlEVU9aIqvtRFXj1oiqnrRFpZoy97GXgLzmtqTxReIFT1Cq6OJkXDwC/T2r7JAWuOytmmD3YyrpILkZEbS69Gb1HtNKdXrVDD/ABTZVIRPwzpF8ngC0XJJPBXY3XCcaw3nhofcjofCOukZm11aVmY7itz2pll+yVoM0UUhawSPMZcHNkxcjWF9yRrXcV10aDRdo3SgLhiNkJQx9n7RSR3grkZo55mjxZeWh9xjq0e66a0C5Mcuz2pmGvszJExkkVXxmOAu47XSNknAugsFCGlxoKhddDI4hZbEB4FYP+zFrEkcd1hdI57BdlYWiSNpdIx7gaNcGgmh1LlG6WRdpGySqwPgIzWo2d0gBax7yY6TVutvUZdNHE1Ggo1krpEc+Rsq3t/2WlbMyOJxffhx5xjcS+JgJBMwcSGAU01zrphmWQLgiCSUrGH7LWtz5GXGgx3Ab0jGtJl83ccTR16maiUbpZF0xG1pX2c+yks8zWzAxxYySNxvsbKXxtcXNja6pdRwANAfXqXWQy48Vx8QNHBfmWPJAOsKIPBVIXqp611Fyp1oirx60RVT1oiqnWURVfaiKqetEVeOtFxVTrRF9LD+BJbLM6ORjgATcdQ3XsrxXA6Dmpm9S05haZCsteHCUL5tP/aLK0qntRdVTqRcVRF1VOpEVTqRFU6kReoqBwLm3mgglucBwBztqM4qM1UXF+nj+19zECKzXYonvfcfM+Vzr7DGWte4VY2jjmHrz+2tJJJIFKjlllK+ZPhcYkQww4tjbQLQyrzIWkMawNNQK5xer10WJeEgHOVbm8ZSeUi+xavtxI+WGURODo5MY5pme6FxLXMIawjiZnO10qqGKSQZFgQgARKvm8MwYp8BsdYcZjYm499+OQsDHcenHaaVoRmWJwkkk4LU0yyy8Vq77Uv492IBzmWNoN4m6bG4Pa6lM94jR6utdpD20SjHfVMtP21c6eKbEv4jpHFjp3Ojc6SN8fFBbxAL5Pr1LRikkGRZEIAESr4f2ewnk0uMxd8XHxlt4sJDxdJDgDQqbDNK29s4SL6r/tXUtZk4ycQvgMbpXukcyRwc444561aKZs2cLdJyk4LNHjxXib7VON4CBoZestxoefBx2R1WMqRV1fWVwxDZZogh426pNk+2V2TGPsrXuZNPNCcY5uLNovYxpoKPHGOegXRF4yyLhhcJJV+SaygAz5gogSKy7TqXUVREVREVREVREVTqRFU6kXFpZ7M97g1jHucTQNa0lxPsCAEoSBWv6DZv/i55YwvmDXloLm0rdcRnFRpocy9A8OZOJXnPiBLUsTbpudm2jt6+RSPvHMr9DQw7oyC8m2S87L23b0MR945ldEGHdGQTcM2qQTyASSAVGYOIGgKseI8RDITmoeHhMMIEtGQQ8sl5yXtu3qVI+8cyrUMO6MgrLJecl7bt6Uj7xzKUMO6MgrLJecl7bt6Uj7xzKUMO6MgmG1SZMDjJK44it41pcbmrqVaR9FWa7cFGiZTSTRVYLUPLJecl7bt6lSPvHMq1DDujIKyyXnJe27elI+8cylDDujIKyyXnJe27elI+8cylDDujIJmCLVIZgDJIRdkzFxIzRvIVYMR5eJSefPAqPiITBDMjRy5C0IQtkvOy9t29SpH3jmVahh3RkF3LJecl7bt6Uj7xzKUMO6MgrLJecl7bt6Uj7xzKUMO6MguZZLzkvbdvSkfeOZShh3RkEzCdqkBjpJIPAwnM46TG2p9qpEiP4cTUOeCjBhMId+EVu5C1EyyXnJe27ep0j7xzKtQw7oyCssl5yXtu3pSPvHMpQw7oyCssl5yXtu3pSPvHMpQw7oyCXBapMnmOMkqHxUN41FcZWh/wFVsR9G7ieXPqouhMpWiaKjyGCJlkvOy9t29SpH3jmVahh3RkFZZLzkvbdvSkfeOZShh3RkFzLJecl7bt6Uj7xzKUMO6Mgl4KtUhnhBkkIMjAQXkgi8MxVIUR9I3iaxzxUo8JghOkaKjyFiM+2S1PhJNJ++7esGI+X7jmVQQYcn2jILmWS85L23b1ykfeOZXaGHdGQVlkvOS9t29KR945lKGHdGQULdKNEsvbdvSkfeOZShh3RkF3L5uem2jt6Ur7xzKUMO6MgjrCouHQhXQn4c9Ik9o+UK3iPUK8/hvSagqKupEUiJp9FHx3fI1V/wCXv8KH/f8Aj8oSkrqRFIibgbzzfdk+m9VgfePfsVHxPpn27hBCkrLqIpEUiJuFfKj+BD9NqrFrHQdlGBU79zu6EpKykRSIm2f0eb34f5VVvpu9vlRf6rejvhCUlZSIpES8EekQ/Fj+YKkH1G9R3UvEek7oeyK/SfaVg1qoqXFxFIikRSImcJyaodhD3VWldhkNlGgZj/Z26uE5NUOwh7qUrsMhslAzH+zt11+FpSanFEn1mGIn5UMZ54mTIbLg8PDAkEubt1zhOTVDsIe6lK7DIbLtAzH+zt0m2W5zWwkCEF0d53gYs5xkja+TqAW3xCA2STiLBacFOHCaS4GXgbXWDFG4Tk1Q7CHurFK7DIbKlAzH+zt13hWWlPBUrWmJipXRWl3SlM+SThkNk8vDll45u3XOE5NUOwh7qUrsMhslAzH+zt0qy21xjmJENWtaW+BizEyMafu58xK2yIS1x4cJOQt6KT4TQ9oEvEnm6w4ovCcmqHYQ91YpXYZDZVoGY/2duuswtKDUYoHWIYgc+Y/dQRnjiJMhsuHw8M8DLm7dc4Tk1Q7CHurlK7DIbLtAzH+zt16jwlJUZodI/oRd1dEV0vLIbLhgMk5/2dutcIW97ZpWtEIa2R7QMRFmAcQBnbqWokRwe4CSs8hb0WIUFrobSZZSB+Z1nVYcJyaodhD3VmldhkNlSgZj/Z2667Csp04o0AArDFoGYDydCGM82ZDZB4eGKpc3brnCcmqHYQ91KV2GQ2SgZj/Z26VPbXCGJwEN5zpATiYs4bcp93rK26IQxp4c+QwwUmwmmI4cZBJzdjii8JyaodhD3VildhkNlWgZj/Z266MKy0I8FQ0qMTFQ00V4vWUpn1cMhsueXhyy8c3brnCcmqHYQ91KV2GQ2XaBmP8AZ26VYLa5xkvCE0ikcPAxZnNGY5mrcOITLLJUeQ2UosJrZsktYFbt0XhOTVDsIe6sUrsMhsq0DMf7O3XWYVlBBGKBBqCIYgQRoIN1BGeOIkyGyHw8MiQy5u3XOE5P/DsIu6lK7DIbJQMx/s7dcOE5NUOwh7q5TOwyGyUDMf7O3S8KW1zJXNaIQAG0GJi9bGk6W6yVWLELXkCTlyFnRSgQmuYCZefN1pxReE5NUOwh7qnSuwyGyrQMx/s7dXCcmqHYQ91KV2GQ2SgZj/Z26GpKykRSIpETMIeRZ/hH6sqrEqb0+Sowvuf1+AhqSspEUiJti81aPcZ9Viqz7H+3cKMT72dT2KEpKykRSIvUXlD2j910VrjqikYV9In+LJ87luL6jup7qcD0mdB2CKpqqkRSIm2n0eD3pv41V3pt9/hRZ6r/AOPyhKSspEUiJuC9MvwJflVYX5uhUI/5f3BCUldSIpEXChROw159/sZ8jFaP6h9uwUPDekPfuUJRV1IiZlcXRo+3L3lWey5qd1GjffOQ2UbXF0aPty95J7Lmp3SjffOQ2ScIPhjlcwWdhDSM5fJXQDyutbiFjHFs3U7qcERHsDi85DZGyuLo0fbl7yxPZc1O6pRvvnIbLSTCDHBoNnjo0XW8eTMKl3K1uK6YrTJK2rE7rIguBJDzxwGyzyuLo0fbl7y5PZc1O61RvvnIbJBfDiRJk7K4wspfkpQNDq+VpzrcrJk6bzkrNnVTkiUk2eapahb0R8ri6NH25e8sT2XNTuqUb75yGy0ZhBgDmizx0cAHceTOAQ4fezZwF0RWgEBteJ3WTBcSCXnhgNlnlcXRo+3L3lyey5qd1qjffOQ2SLA+F8gabOwAhxzPkrxWudyupbhljnSFups6qcURGNnB55chbJYj5XF0aPty95YnsuandUo33zkNl0WyIZ8mj7cveSey5qd0on3zkNl6mt8bnOc6zxlziXE35M5can72srpiNJJLdTuuNgvaAA88MBsvGVxdGj7cveXJ7Lmp3XaN985DZItkkLC0Czs40cb875NL2hxHlaM628sbJ+HkDWeY6qcMRHAyvNZFQ5Hoj5XF0aPty95YnsuandUo33zkNlo7CDC1rTZ47rS4gX5MxdSv3uoLpitIAm1YndZEFwJdPMpwGyzyuLo0fbl7y5PZc1O61RvvnIbJET4TFI/J46tcwAX5KG/frXjf2hbBYWl02qTmefupuEQPDZ54y8hykwR8ri6NH25e8sT2XNTuqUb75yGy0iwixtbtnjFWlp48nkuzEeUuiK0VNwrO6y6A50krzbUNlnlcXRo+3L3lyey5qd1qjffOQ2W9hlhfLGw2eMBz2tJD5agOIGbjLTCxzg2bWbTusRWxGMLg88ATUNli61RVPi0fbl7yyXsuandaEOJfOQ2XMqi6NH25e8k9lzU7rtG++chstJ8Ise4udZ4yTSvHkGgADQ7UAuuitcZS3U7rLYDmiQPOQ2WeVxdGj7cveXJ7Lmp3WqN985DZWVxdGj7cveSey5qd0o33zkNkNSVlw6EK6E/DnpEntHyhWj+oV5/Dek1BUVdSIpETT6KPju+Rqr/y9/hQ/wC/8flCUldSIpETcDeeb7sn03qsD7x79io+J9M+3cIIUlZdRFIikRNwr5UfwIfptVYtY6DsowKnfud3QlJWUiKRE2z+jze/D/Kqt9N3t8qL/Vb0d8ISkrKRFIiXgj0iH4sfzBUg+o3qO6l4j0ndD2RX6T7SsGtUFS4uLqkRSIpETfFvxP5sVfpY6KH18NVHJvxP5sT6WOi79fDVbWu0WaR7nkWgF3qBZTQB/wBLb3wnuLjLopw2RmNDRJqsfFvxP5sWPpY6Lf18NVtPBZmhh8Z47bw8jMLzm0PZW3NhACvjx5LLXxnEjhwMnOwH5WPi34n82LH0sdFr6+Gq2yizYvF0tFL5fWrK1IDaf6W50KbN41y8lmZGnz+FUnNY+LfifzYsfSx0Wvr4araGCzOa93jHEAJ8jPVwbm/NbDYRBPHh0WXPjBwHDj1slWPi34n82LH0sdFr6+Gq2sloszHhwFoJAcM5ZTjNLf8AtbY6E0yiXRYiMjPbNMmvVY+LfifzYsfSx0W/r4arrRZiQPGc5ppZ610URt0Q04EvDVe7TFZmPew5SS1zm14lCWkiv+l1whNcRx4dFljozmh3DiJeaz8W/E/mxZ+ljotfXw1W1onszy0kWgXWMZmLNDGhoP8Apac6E6SuoDlyWWMjNlq4knnzWPi34n82LP0sdFr6+Gq2kgswYx/jNHFwA4lRcu1/dbLYQaHceMtnJZD4xcW8OElvNY+LfifzYsfSx0Wvr4arZloswjeyloo4tJNWVFy9SnaWw6EGlvHjJZyWSyMXB3DhLbzWPi34n82LH0sdFr6+Gq2s0FmfeplAusc/7mcNFaLbWwnS18BLyWHvjNkq4kDnzWPi34n82LP0sdFv6+Gq1ss1mY9jwLSS1zXAEsoS0grrXQmuDuPDosvbGe0t4ceHNZk2b8T+bFz6WOi19fDVcrZvxP5sXPpY6Lv18NVta4LNG8sOUEimcXKZwD/2tvbCa6bx0U4b4z2zhJqsfFvxP5sWPpY6Lf18NVeLfifzYn0sdE+vhqhKSupEUiKREzCHkWf4P8sqrEqb0+Sowvuf1+AhqSspEUiJti8zaPcZ9Viqz7H+3cKMT72dT2KEpKykRSIvcPlN9o/ddbWFx1RW2FPSJviyfO5ai+o7qe6nA9JvQdkZYVVIikRNtPo8HvTfxqrvTb7/AAos9V/8flCUlZSIpETcF6ZfgS/KqwvzdCoR/wAv7ghKSupEUiLhQroTsN+ff/8AT5Gq0f1D7dgvP4b0h79yhKKupETMli6QzZyblWYy9oVGkiXNRuo2WLpDNnJuSYy9oUpIlzUbrS0YPjY4tdaGBw08SQ9fqC06E1pkLtCssjPeJwZqFnksXSGbOTcszGXtCtUkS5qN0i0shc2MC0N4jLp8HJnN97qjN/cFtwYQBOqElRtKmwxGlxmVmWsWAW4I+SxdIZs5NyxMZe0KpSRLmo3WnB8dy/lDLt67W5J5QAOimortE2bOncKqis0z502ZxrrG6zyWLpDNnJuXJjL2hWqSJc1G6RAyFrJW5Q3jtaB4OTNR7XZ83UttDA0idXgbVNxiFzTMqxFklqPksXSGbOTcsTGXtCqUkS5qN1pBg+N7rrbQwmhPkSDQCT6tQK62E1xkDtCsujPaJSzUbrPJYukM2cm5cmMvaFapIlzUbr0yzRAg5QzMQfNyer/C6Gsl+7QrhfEI+zUbrS2RQvkkeLQwBz3OAMclQHOJz5utdeGOcTOrJ5FZhuiNYGzKgBWN1jksXSGbOTcszGXtCt0kS5qN1pNg+NtL1oZna1w4knkuAIOjUV0w2it2NRWWxnuqZhWOXus8li6QzZyblyYy9oVqkiXNRukSshMUbMobVpeScXJQ37tKZupbIYWhs6qXkeam0xA9zplcnMcpcUfJYukM2cm5YmMvaFUpIlzUbrRuD4y1zhaGXWloPEk0urT1dRXRCaQTOqwKyYzwQ2ZxOI5LPJYukM2cm5cmMvaFapIlzUbpFjZCy/W0NN6N7M0cmlwoDoW2CG2X8VYIqKnEMR0n4KiDWOXuj5LF0hmzk3LExl7QqlJEuajde4bBG5zWttDC5xDRxJNJNB6l1sNriAHaFZdGe0FxZwGI3Xk2SLpDNnJuXJjL2hWqSJc1G64bJF0hmzk3JMZe0KUkS5qN0i3thkkc8WhoBu6Y5K5mgaupbiTHOLp2hU4RiMYGlmot6o+SxdIZs5NyxMZe0KpSRLmo3VksXSGbOTckxl7QpSRLmo3Q1JWXDoQroT8OekSe0fKFaP6hXn8N6TUFRV1IikRNPoo+O75Gqv8Ay9/hQ/7/AMflCUldSIpETcDeeb7sn03qsD7x79io+J9M+3cIIUlZdRFIikRNwr5UfwIfptVYtY6DsowKnfud3QlJWUiKRE2z+jze/D/Kqt9N3t8qL/Vb0d8ISkrKRFIiXgj0iH4sfzBUg+o3qO6l4j0ndD2RX6T7SsGtUFS4uLqkRSIpETeDH8qHbR95VoXYZhR8w2w5HZcOC38qHbR95DBdhmEHiGWHI7JeFLE58z3NdCWkihx0eoDWqRYZc8kEZhRgRQ2GAQcjsi8GP5UO2j7ynQuwzCt5hthyOy67BMgpUwioqPDR5xUio42fOD+S7QPwzC4PEsNuR2XODH8qHbR95coXYZhd8w2w5HZKNhdk4ZehvY0upjo/JutFdOsKlGaOSUSy2ixSpRSzpDJJJUbeiLwY/lQ7aPvKdC7DMKvmG2HI7LowTIQSDDQZz4aOgFaZ+Nmz0XaB+GYXPMsxyOy5wY/lQ7aPvLlC7DMLvmG2HI7JWDLC5koc50IFHjz0frY4D16yFSFDLXykjnzFilGjBzJADy5G0YIgwY/lQ7aPvKdC7DMKvmG2HI7LowW/lQ7aPvJQuwzC55hlhyOy6/BUgJBMIINCDNHUEaQeMumA4cOGYQeJYRKJcjsucGP5UO2j7y5QuwzC75hthyOyTb7C5xZddCaRRNPho/KawAjTrCpEhEySEVDmLFKFGDQZQayajzPRG4MfyodtH3lOhdhmFXzDbDkdl04JkoDWGhrQ46OhpppxvYu0D6+GYXPMslk45HZc4MfyodtH3lyhdhmF3zDbDkdkmGwuEMrS6G850ZAx0ecNv19fWFRsMhjhKOXMYqTowMRpkMgl5HDBG4MfyodtH3lOhdhmFXzDbDkdl1uCZDWhhNASaTR5gNJPG0LogPNmYXD4lgrlyOy5wY/lQ7aPvLlC7DMLvmG2HI7JGDrA5s0TnOhDWyMcTjo8wDgT61uHCIeCSKxzClGjNdDcADxB5GzosHYMfU8aHTz0feWTBdhmFQR2yVHI7LnBj+VBto+8uULsMwu+YbYcjsuvwTIDQmEHUZowc+flLpgPFcmYXB4lh4iXI7LnBj+VDto+8uULsMwu+YbYcjsrgx/Kh20feShdhmE8w2w5HZCUlZSIpEUiJmEPIs/wj9WVViVN6fJUYX3P6/AQ1JWUiKRE2xeatHuM+qxVZ9j/AG7hRifezqexQlJWUiKRF6i8oe0fuuitcdUUjCvpE/xZPnctxfUd1PdTgekzoOwRVNVUiKRE20+jwe9N/Gqu9Nvv8KLPVf8Ax+UJSVlIikRNwXpl+BL8qrC/N0KjH/L+4ISkrKRFIi4UXU7DXn3+xnyMVo/qH27Befw3pD37lCUVdSIk8HzczNs3bluifdORU6aHeGYVwfNzM2zduSifdORSmh3hmFcHzczNs3bkon3TkUpod4ZhXB83MzbN25KJ905FKaHeGYS7dYZSyCkUuaIg8R2Y4yQ0ObNmIVYkN8jeBqsxKjCjQw5/4hXaLAicHzczNs3blKifdORVqaHeGYVwfNzM2zduSifdORSmh3hmFcHzczNs3bkon3TkUpod4ZhMsdhlxU4MUtSxlOI6p8Iw5s2dVZDfMdwPLliFGJGhz2fiFZ5iwofB83MzbN25Son3TkVamh3hmFcHzczNs3bkon3TkUpod4ZhXB83MzbN25KJ905FKaHeGYXqLB814eBm0j+m7X7F0Qny/acisujQ5PuGYW+E7BMZ5iIpSDLIQQx1CC91CMy3Fhvnu/CazyNqxBjQxCaC4VDmLEbg+bmZtm7cp0T7pyKrTQ7wzCuD5uZm2btyUT7pyKU0O8Mwrg+bmZtm7clE+6cilNDvDMJlosMuIhGKlqHS1Fx1RW5SuZVdDfRt4HnyOCiyNDpXGcOXMYofB83MzbN25Son3TkVamh3hmFcHzczNs3bkon3TkUpod4ZhXB83MzbN25KJ905FKaHeGYTMG2GUGWsUorDIBVjs5IzDRpVYUN/4uBqPJQjRYZmyOFY5hD4Pm5mbZu3KVE+6cir00O8Mwrg+bmZtm7clE+6cilNDvDMK4Pm5mbZu3JRPunIpTQ7wzC4cHTczNs3bkon3TkUpod4ZhNwxYZTM4iKUijM4Y4jyG9SrHhvMQyA8uWAUPDxoYhgFw58xaUPg+bmZtm7cpUT7pyKvTQ7wzCuD5uZm2btyUT7pyKU0O8Mwsse/lv7RXJ7rVqY2xcM76eW/tFC91q6GNsTsNTOFoko52kes8kKsdzqQ8V5/DNbRN4IWPfy39oqU91qvMbYrHv5b+0UnutSY2xWPfy39opPdakxtiYZnZKOM7zx9Z5DVWc6ir5/CjNbTVfl+UPHv5b+0VKe61WmNsVj38t/aKT3WpMbYrHv5b+0UnutSY2xNwPM4zCrneTJ6zzb1WC508cbexUfENbRnhZ3CCJ38t/aKlPdarTG2LuPfy39opPdakxtise/lv7RSe61JjbFY9/Lf2ik91qTG2JmFJnXo+M7zMPrPNtVIrnSjjyHZRgsbI7h+Z3dDx7+W/tFTnutVpjbFY9/Lf2ik91qTG2Kx7+W/tFJ7rUmNsTIJnZPNxneXD6z/wCRVa51G7jZ8qLmNpW8OR+EPHv5b+0VKe61WmNsVj38t/aKT3WpMbYrHv5b+0UnutSY2xKwTM7KIeM7zsfrPKCpCc6kbx5jupR2NoncOR7Iz531PHfpP3isF7pa1QMbJUuY9/Lf2iuT3Wrsxtise/lv7RSe61JjbFY9/Lf2ik91qTG2Kx7+W/tFJ7rUmNsWVVmVbUTmXCgTsOHxiT2j5QreI9Qrz+G9JqDVSlXoVVJUVVJUTSfFR8d3yNVf+Xv8KH/f+PyhVUpVdVUlRVUlROwKfDN92T6b1WB949+xUPE+mfbuEEFSlV1VSVFVSVFVSVcTcKnjR/Ah+m1Ui1joOyjAqd+53dCqpyq6qpKiqpKibZz4tN78P8qq303e3yoP9VvR3whVUpVdVUlRVUlRLwQfGIfix/MFSD6jeo7qPiPSd0PZGec59pWDWqipearkq6qqSoqqSoqqSoncLzcsdhm5Wp4lugXn8tCs1KuFpuWOwzclPEt0CeWhWaldOGJzpk/4s3J5iJb2QeFhDlqVzhebljsM3JTxLdAnloVmpSrZhKUMhIcAXR1PEZnOMkFdGoD8lR8Z4DZDywtKlDgQy50oqNpsCLwvNyx2GblOniW6BV8tCs1K7wxPSmMze4ylfySniW9k8tCs1K5wvNyx2Gbkp4lugTy0KzUpdlwlKY5iXCrWNLeIzMTIwH1aiVRkZ5a4y2WWqT4EMPYAKyeZsKJwvNyx2GblOniW6BV8tCs1K6MMTjQ//gzclPEt7J5WEeWpXOF5uWOwzclPEt0CeWhWaleo8LTVHHGkfcZuQR4ktfZcPhoUlWpW2EcJytmla1wDWySAC4zMA4gDRqW4kZ4e4A8zyFqxB8PDMNpIrA5mxH4Xm5Y7DNyxTxLdAqeWhWaldOGJ+X/wZoH+Ep4lvZPLQrNSucLzcsdhm5KeJboE8tCs1KXPhKUQxODhec6QE3GZ7tynq6yqOjPmNMttmCk2BDMRwks5nFE4Xm5Y7DNynTxLdAq+WhWald4Yn0X83uMp+yU8S3snloVmpXOF5uWOwzclPEt0CeWhWalLwfhKVxkq4GkUjhxGZnAZjoVIcZ5llPI2KUaBDE2QcxzKJwvNyx2GblOniW6BV8tCs1K6MMTjOH5/cZuSniW9k8tCs1K5wvNyx2Gbkp4lugTy0KzUqOF5uWOwzcuU8S3QJ5aFZqUvCuEpWzOa1wAAbmuM9bGk+rWSqxozw8gGyyxSgQIboYJFvM2lE4Xm5Y7DNynTxLdAq+WhWalXC83LHYZuSniW6BPLQrNShKKupEUiKREzCHkWf4R+rKqxKm9PkqML7n9fgIakrKRFIibYvNWj3GfVYqs+x/t3CjE+9nU9ihKSspEUiL1F5Q9o/ddFa46opGFfSJ/iyfO5bi+o7qe6nA9JnQdgiqaqpEUiJtp9Hg96b+NVd6bff4UWeq/+PyhKSspEUiJuC9MvwJflVYX5uhUI/wCX9wQlJXUiKRFwoUTsNeff7GfIxWj+ofbsFDw3pD37lCUVdSIm5e3o9n/U7yrSi6Nd1GhN86bKNvb0ez/qd5KUXRrulCb502ScIzxxyvY2zwUBFK366AeUqRXNa8tDRrupQWOewOLzpsjZe3o9n/U7ynSi6Nd1WhN86bL2/CYIaDBAQ0XRmfmFSaeVrJXTGlraNd1keHklkeePTZeMvb0ez/qd5cpRdGu61Qm+dNkg2hmJEmTwXsYWffpQNB5WnOqT2zJ00Vyc7OqlMdSTZ5kkl5W9EfL29Hs/6neU6UXRruq0JvnTZe2YTADgIIKOADsz84BBH3tYC6I0gImjXdZPh5SCXnh02XjL29Hs/wCp3lylF0a7rVCb502ScHzsfIGmzwUIec1+vFY5w+9rCpDc1zpC0c7bOqlFY5jJQ88rLeiNl7ej2f8AU7ynSi6Nd1WhN86bLot7ej2f9TvLtKLo13XKE3zpsuy4SDnFzoLOXOJcTR+ck1J8rWhjSmUtGu6NgFoADzpsvOXt6PZ/1O8uUoujXddoTfOmyRbbQxhYBZ4M8cbzW/pe0OP3tFStve0SSNFQPPmOqnDY5wMrzWRy5Hoj5e3o9n/U7yxSi6Nd1ShN86bL27CYLQ0wQXW1IFH5i6lfvdQXabhJNGu6yPDyEmeePTZeMvb0ez/qd5cpRdGu61Qm+dNkiK0MMUj8ngq10YHl0o6/WvG/tC2HtLCZo4SW85cVJzHB7Wzzxls5SYI+Xt6PZ/1O8sUoujXdVoTfOmy9x4TDa0ggFQWnM/O06R5S6I0lTRrusnw8tbzpsvGXt6PZ/wBTvLlKLo13WqE3zpst7DaWPljYbPBRz2tNL9aOIBpxluG9rngFo4kW7qcWG5rHODzwBs2WLrc2p8Xs/wCp3lkxBdGu62ITr502XMub0ez/AKneXKQXRruu0Lr502XubCgc4udBASaZ6P8AUAB97UAumNKZS0a7rLfDzRIHnTZeMvb0ez/qd5cpRdGu61Qm+dNlZe3o9n/U7yUoujXdKE3zpshKSsuHQhXQn4c9Ik9o+UK0f1CvP4b0moKirqRFIiafRR8d3yNVf+Xv8KH/AH/j8oSkrqRFIibgbzzfdk+m9VgfePfsVHxPpn27hBCkrLqIpEUiJuFfKj+BD9NqrFrHQdlGBU79zu6EpKykRSIm2f0eb34f5VVvpu9vlRf6rejvhCUlZSIpES8EekQ/Fj+YKkH1G9R3UvEek7oeyK/SfaVg1qgqXFxdUiKRFIiZes3ItG1Z3FWWFYcxsoyRrRkd1F1m5Fo2rO4ufSsOY2SSNaMjutrXaoJHueY5wTppKymgD1s6lt74bnFxBzGyxDhxWNDQRkd1jes3ItG1Z3FmWFYcxstyRrRkd1tPFZ2tjN20G+y95xmbjObTyP7f9rTmwgAePHEW9FhjoziRKOBkqNgNuKxvWbkWjas7izLCsOY2W5I1oyO61yqz4vF4uel8vrjWVqQByNGZanw5s2Q1y1jZYo4s+dKKpKjusr1m5Fo2rO4sywrDmNluSNaMjutoYrO5kjrtoFxoPnGZ6ua3kZtK01sIgnjwxGyw50YOAlHHA2S2rG9ZuRaNqzuLMsKw5jZbkjWjI7rWy2qBjg4RzkgOGeVlOM0tP3NRWmPhtMoBzGyw+HFe2aSMjusr1m5Fo2rO4s/SsOY2W5I1oyO6602YkC5aM5p51ncQUVhzGy4aYCsZHdaWplnZI9l20G49za4xme6SK+R1LrhCa4iQ8MRsuMMZzQ6UcQDUefusr1m5Fo2rO4uSwrDmNlqSNaMjutbRabO8tJjn4rGsFJWaGANH3NOZdc6G6TgagKxy9llkOK2WQismo8/dZXrNyLRtWdxclhWHMbLUka0ZHdbSRWcRsfdtHHLxTGMzXLv9nWtFsINDuPGXmOXssB0YuLZRwk5Hn7rG9ZuRaNqzuLMsKw5jZbkjWjI7rVlqs4Y5mLno4tJ8KyvEvUpxP7itB8MNLZDxxHL2WTDilwdKOEvI8/dZXrNyLRtWdxZlhWHMbLUka0ZHdbWWKzvvcW0C6xz/ADjM90Vp5C0xsJ0tfAE1jZYe6M2TiOJAqPP3WN6zci0bVncWZYVhzGy3JGtGR3WlmtNnY9rxHaKtcHCsrKVaaivEXWuhtcCAeGI2WXsiuaWkjjwqO68F9n5Fo2rO4uSwrDmNloCNaMjuuF9m5Fo2rO4uSwrDmNkkjWjI7re2xWeN5ZdtBpdz4xg0tDuR1rb2w2um8cxssQ3RntDpRkd1hes3ItG1Z3FmWFYcxstyRrRkd1XrNyLRtWdxJYVhzGySRrRkd0NSVlIikRSImYQ8iz/CP1ZVWJU3p8lRhfc/r8BDUlZSIpETbF5q0e4z6rFVn2P9u4UYn3s6nsUJSVlIikReovKHtH7rorXHVFIwr6RP8WT53LcX1HdT3U4HpM6DsEVTVVIikRNtPo8HvTfxqrvTb7/Ciz1X/wAflCUlZSIpETcF6ZfgS/KqwvzdCoR/y/uCEpK6kRSIuFCidhrz7/Yz5GK0f1D7dgoeG9Ie/coSirqRE3JoOkHYneqzId7RRnxbmv8AijZ4OkHYu3pNh3tEnxbmv+LS0WCJjix1oNRppESNetadCY0yF2iwyNEe2cGarPJoOkHYneszId7Rbnxbmv8Ai3tAgc2MY9wuMu+aOfjvdXT/AHf6W3CGQBOqFmJU2GK0uMysy14AfCwyaDpB2J3rEyHe0VJ8W5r/AItMgiuX8oN29c80a3gAdFdRWqJk2dOwqWKaJOmzONdf+LPJoOkHYu3rMyHe0W58W5r/AIt4BA1kjce432tHmjmo9rtfUttow0idXhipuMUuaZlWOEiwyaDpB2J3rEyHe0VJ8W5r/i0s9gie6620GtCfNH7oLj69QK02ExxkDtFh8aI0SlmqzyeDpB2J3rMyHe0W58W5qusggBByg5iD5k710Nh3tFwvikfZqtbYyB8kj8e4X3udTFHNecTTT1rrxDc4unVk8lmGYrWBsyoAV2LHJoOkHYneszId7Rbnxbmv+LSawQtoDaDna1w8EfJeAR69RWnQ2Ct2NSy2NEdUy0V2LPJoOkHYneszId7Ranxbmv8Ai3lEBjjZj3cQvNcUc9+719S2aMtDZ1UvK1TbSh5dMrk52LDJoOkHYnesTId7RUnxbmv+LRtgiLHPFoN1paD4I1q6tPX/AGlaEJhBM6rBYMaIHBsyvGxZ5NB0g7E71mZDvaLc+Lc1/wAW9kEDL/h3G9G9nmjmvCldK2yjbL+KsEVKcSldJ+Cog12LDJoOkHYnesTId7RUnxbmv+L3BYYXvaxtoNXODR4I0qTQetabDY4gB2iy6NEa0uLKsV4Nmg6Qdid65Mh3tF2ki3NVGzQdIOxO9cmQ7+i7Pi3Nf8W9uEEkhfj3Ct3NiidDQ3X1LcSjc4unaKcKlY0Nma4rDJoOkHYnesTId7RUnxbmv+KyaDpB2J3pMh3tEnxbmv8AiEpKy4dCFdCfhz0iT2j5QrR/UK8/hvSagqKupEUiJp9FHx3fI1V/5e/wof8Af+PyhKSupEUiJuBvPN92T6b1WB949+xUfE+mfbuEEKSsuoikRSIm4V8qP4EP02qsWsdB2UYFTv3O7oSkrKRFIibZ/R5vfh/lVW+m72+VF/qt6O+EJSVlIikRLwR6RD8WP5gqQfUb1HdS8R6Tuh7Ir9J9pWDWqCpcXF1SIpEUiJvBp52zbZqrRfqGYUKcXTkVw4NPO2bbNSh/UMwuiOLpyKXhOyB8z3Nls1CRTwrdQCpFZOeSHDMKUGJMhhpacii8GnnbNtmqdF+oZhUpxdORXp2CnChMlnAIqPCtzipFR/kEf4XTBI5jNcHiAamnIrzwaeds22auUX6hmF2nF05FJNk8AGY2zXsaXedbS6WgfuFSj+nNnCuWsWKdJ9WdNMkklRtRuDTztm2zVOi/UMwqU4unIr03BTiCRJZyBnJxraAEgCv+SAuiCTzGa4fEAGQtORXng087Zts1cov1DMLtOLpyKTg2yXJA50tmpR48637zHNH+yFSEya6UuHPmLFONFnMkDTy5G0Iwwaeds22ap0X6hmFWnF05FQwaeds22au0JvDMLlOLpyK9PwW4EgyWcEEggytqCMxBQwSDJKMwg8QCJQ05FeeDTztm2zVyi/UMwlOLpyKTbrHeLKS2bNFG0+Fb5TWAH/YVHw5ZJHCoCsWKcKLNBlaayajzKNwaeds22ap0X6hmFSnF05FejgpwAJks9DWhxraGlK0/MLtCZJZRmueYEsk05FeeDTztm2zVyi/UMwu04unIpMVjpDIwy2a850ZHhW0o2/X9wqNhyMInDjJz6qbossRrpp4S8jzkRuDTztm2zVOi/UMwqU4unIr0zBTjWklnNASaStzAaSepdEEmojNcPiAK2nIrzwaeds22auUX6hmF2nF05FIwfY7k0b3S2a617HHwrdAcCVuHDmvBLhWOYWIsWdDc0NPEHkVg7BxqfC2bTzzVkwv1DMLYj8PtORXODTztm2zVyi/UMwlP+k5FepMFOaaOks4OoytrnFR/pdMEgyEjNcHiARKGnIrzwaeds22auUX6hmF2nF05FXBp52zbZqUX6hmEpxdORQlJXUiKRFIiZb/Is/wj9WVViVN6fJUYX3P6/AQ1JWUiKRE2xeatHuM+qxVZ9j/buFGJ97Op7FCUlZSIpEXqLyh7R+66K1x1RSMK+kT/ABZPnctxfUd1PdTgekzoOwRVNVUiKRE20+jwe9N/Gqu9Nvv8KLPVf/H5QlJWUiKRE3BemX4EvyqsL83QqEf8v7ghKSupEUiLhRE7DXn3+xnyMVo/qH27BQ8N6Q9+5QlFXUiL3ijqXZpXJwVijqSaUnBWKOpJpScFYo6kmlJwTLfGblnzf0j9WVViAyN6fJUYThOf1+Ah4o6lKaVacFYo6kmlJwVijqSaUnBMsUZxVozfcZ9ViqwGY727hQiOE9nU9ih4o6lKQq84KxR1JNKTgrFHUk0pOC9RRm8M3rH7roBlWXOEhW+FYzlE2b+rJ87luK00jup7rEBwomdB2CNijqU5pVZwVijqSaUnBWKOpJpScEy0RnJ4c33pf/wquBo2+/woMcKV/t8oeKOpSmlXnBWKOpJpScFYo6kmlJwTMFxmsub+hL+yrCB/F0KhHcPw/uCHijqUpCrzgrFHUk0pOCsUdSTSk4LhiOpJpScE7DMZx783qZ8jVaODSH27BQ8M4UY9+5QsUdSjNKvOCsUdSTSk4L//2Q=="/>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IN"/>
          </a:p>
        </p:txBody>
      </p:sp>
      <p:sp>
        <p:nvSpPr>
          <p:cNvPr id="1030" name="AutoShape 6" descr="data:image/jpeg;base64,/9j/4AAQSkZJRgABAQAAAQABAAD/2wCEAAkGBxITEBMTEhIQFhIWFRYVFhcVFRoXEBUTFRkWGBUWFRcYKCggGBomHRgVITEhJSkrLi4uGh8zODMtNygtLisBCgoKDg0OGxAQGzclHyYxLS0rLy0yLi0tLSstLS0tLS0tLy03LS0tLS0vLy0tKy0tLS0tLS0tLS0tLS0tLS0tLf/AABEIAN8A4gMBEQACEQEDEQH/xAAbAAEBAQEBAQEBAAAAAAAAAAAEAAMBAgUGB//EAEcQAAEDAQIICAsHBAICAwAAAAEAAgMRBBIFExQhMVGT0RUiUlNUYZLSIyQyMzRBcXJzsrMGQmSRo7HDQ2KBoaLBY/AHgsL/xAAaAQEBAQEBAQEAAAAAAAAAAAAAAwIBBAUG/8QANBEAAQIBCgQFAgcBAAAAAAAAAQACAxESEzFRUmGRodEhQXGxBBQzgcEjMiJCYnKCkuFD/9oADAMBAAIRAxEAPwD81Ur5i+kqp1lF1VT1oiqlEVU9aIqvtRFXj1oiqnrRFpZoy97GXgLzmtqTxReIFT1Cq6OJkXDwC/T2r7JAWuOytmmD3YyrpILkZEbS69Gb1HtNKdXrVDD/ABTZVIRPwzpF8ngC0XJJPBXY3XCcaw3nhofcjofCOukZm11aVmY7itz2pll+yVoM0UUhawSPMZcHNkxcjWF9yRrXcV10aDRdo3SgLhiNkJQx9n7RSR3grkZo55mjxZeWh9xjq0e66a0C5Mcuz2pmGvszJExkkVXxmOAu47XSNknAugsFCGlxoKhddDI4hZbEB4FYP+zFrEkcd1hdI57BdlYWiSNpdIx7gaNcGgmh1LlG6WRdpGySqwPgIzWo2d0gBax7yY6TVutvUZdNHE1Ggo1krpEc+Rsq3t/2WlbMyOJxffhx5xjcS+JgJBMwcSGAU01zrphmWQLgiCSUrGH7LWtz5GXGgx3Ab0jGtJl83ccTR16maiUbpZF0xG1pX2c+yks8zWzAxxYySNxvsbKXxtcXNja6pdRwANAfXqXWQy48Vx8QNHBfmWPJAOsKIPBVIXqp611Fyp1oirx60RVT1oiqnWURVfaiKqetEVeOtFxVTrRF9LD+BJbLM6ORjgATcdQ3XsrxXA6Dmpm9S05haZCsteHCUL5tP/aLK0qntRdVTqRcVRF1VOpEVTqRFU6kReoqBwLm3mgglucBwBztqM4qM1UXF+nj+19zECKzXYonvfcfM+Vzr7DGWte4VY2jjmHrz+2tJJJIFKjlllK+ZPhcYkQww4tjbQLQyrzIWkMawNNQK5xer10WJeEgHOVbm8ZSeUi+xavtxI+WGURODo5MY5pme6FxLXMIawjiZnO10qqGKSQZFgQgARKvm8MwYp8BsdYcZjYm499+OQsDHcenHaaVoRmWJwkkk4LU0yyy8Vq77Uv492IBzmWNoN4m6bG4Pa6lM94jR6utdpD20SjHfVMtP21c6eKbEv4jpHFjp3Ojc6SN8fFBbxAL5Pr1LRikkGRZEIAESr4f2ewnk0uMxd8XHxlt4sJDxdJDgDQqbDNK29s4SL6r/tXUtZk4ycQvgMbpXukcyRwc444561aKZs2cLdJyk4LNHjxXib7VON4CBoZestxoefBx2R1WMqRV1fWVwxDZZogh426pNk+2V2TGPsrXuZNPNCcY5uLNovYxpoKPHGOegXRF4yyLhhcJJV+SaygAz5gogSKy7TqXUVREVREVREVREVTqRFU6kXFpZ7M97g1jHucTQNa0lxPsCAEoSBWv6DZv/i55YwvmDXloLm0rdcRnFRpocy9A8OZOJXnPiBLUsTbpudm2jt6+RSPvHMr9DQw7oyC8m2S87L23b0MR945ldEGHdGQTcM2qQTyASSAVGYOIGgKseI8RDITmoeHhMMIEtGQQ8sl5yXtu3qVI+8cyrUMO6MgrLJecl7bt6Uj7xzKUMO6MgrLJecl7bt6Uj7xzKUMO6MgmG1SZMDjJK44it41pcbmrqVaR9FWa7cFGiZTSTRVYLUPLJecl7bt6lSPvHMq1DDujIKyyXnJe27elI+8cylDDujIKyyXnJe27elI+8cylDDujIJmCLVIZgDJIRdkzFxIzRvIVYMR5eJSefPAqPiITBDMjRy5C0IQtkvOy9t29SpH3jmVahh3RkF3LJecl7bt6Uj7xzKUMO6MgrLJecl7bt6Uj7xzKUMO6MguZZLzkvbdvSkfeOZShh3RkEzCdqkBjpJIPAwnM46TG2p9qpEiP4cTUOeCjBhMId+EVu5C1EyyXnJe27ep0j7xzKtQw7oyCssl5yXtu3pSPvHMpQw7oyCssl5yXtu3pSPvHMpQw7oyCXBapMnmOMkqHxUN41FcZWh/wFVsR9G7ieXPqouhMpWiaKjyGCJlkvOy9t29SpH3jmVahh3RkFZZLzkvbdvSkfeOZShh3RkFzLJecl7bt6Uj7xzKUMO6Mgl4KtUhnhBkkIMjAQXkgi8MxVIUR9I3iaxzxUo8JghOkaKjyFiM+2S1PhJNJ++7esGI+X7jmVQQYcn2jILmWS85L23b1ykfeOZXaGHdGQVlkvOS9t29KR945lKGHdGQULdKNEsvbdvSkfeOZShh3RkF3L5uem2jt6Ur7xzKUMO6MgjrCouHQhXQn4c9Ik9o+UK3iPUK8/hvSagqKupEUiJp9FHx3fI1V/wCXv8KH/f8Aj8oSkrqRFIibgbzzfdk+m9VgfePfsVHxPpn27hBCkrLqIpEUiJuFfKj+BD9NqrFrHQdlGBU79zu6EpKykRSIm2f0eb34f5VVvpu9vlRf6rejvhCUlZSIpES8EekQ/Fj+YKkH1G9R3UvEek7oeyK/SfaVg1qoqXFxFIikRSImcJyaodhD3VWldhkNlGgZj/Z26uE5NUOwh7qUrsMhslAzH+zt11+FpSanFEn1mGIn5UMZ54mTIbLg8PDAkEubt1zhOTVDsIe6lK7DIbLtAzH+zt0m2W5zWwkCEF0d53gYs5xkja+TqAW3xCA2STiLBacFOHCaS4GXgbXWDFG4Tk1Q7CHurFK7DIbKlAzH+zt13hWWlPBUrWmJipXRWl3SlM+SThkNk8vDll45u3XOE5NUOwh7qUrsMhslAzH+zt0qy21xjmJENWtaW+BizEyMafu58xK2yIS1x4cJOQt6KT4TQ9oEvEnm6w4ovCcmqHYQ91YpXYZDZVoGY/2duuswtKDUYoHWIYgc+Y/dQRnjiJMhsuHw8M8DLm7dc4Tk1Q7CHurlK7DIbLtAzH+zt16jwlJUZodI/oRd1dEV0vLIbLhgMk5/2dutcIW97ZpWtEIa2R7QMRFmAcQBnbqWokRwe4CSs8hb0WIUFrobSZZSB+Z1nVYcJyaodhD3VmldhkNlSgZj/Z2667Csp04o0AArDFoGYDydCGM82ZDZB4eGKpc3brnCcmqHYQ91KV2GQ2SgZj/Z26VPbXCGJwEN5zpATiYs4bcp93rK26IQxp4c+QwwUmwmmI4cZBJzdjii8JyaodhD3VildhkNlWgZj/Z266MKy0I8FQ0qMTFQ00V4vWUpn1cMhsueXhyy8c3brnCcmqHYQ91KV2GQ2XaBmP8AZ26VYLa5xkvCE0ikcPAxZnNGY5mrcOITLLJUeQ2UosJrZsktYFbt0XhOTVDsIe6sUrsMhsq0DMf7O3XWYVlBBGKBBqCIYgQRoIN1BGeOIkyGyHw8MiQy5u3XOE5P/DsIu6lK7DIbJQMx/s7dcOE5NUOwh7q5TOwyGyUDMf7O3S8KW1zJXNaIQAG0GJi9bGk6W6yVWLELXkCTlyFnRSgQmuYCZefN1pxReE5NUOwh7qnSuwyGyrQMx/s7dXCcmqHYQ91KV2GQ2SgZj/Z26GpKykRSIpETMIeRZ/hH6sqrEqb0+Sowvuf1+AhqSspEUiJti81aPcZ9Viqz7H+3cKMT72dT2KEpKykRSIvUXlD2j910VrjqikYV9In+LJ87luL6jup7qcD0mdB2CKpqqkRSIm2n0eD3pv41V3pt9/hRZ6r/AOPyhKSspEUiJuC9MvwJflVYX5uhUI/5f3BCUldSIpEXChROw159/sZ8jFaP6h9uwUPDekPfuUJRV1IiZlcXRo+3L3lWey5qd1GjffOQ2UbXF0aPty95J7Lmp3SjffOQ2ScIPhjlcwWdhDSM5fJXQDyutbiFjHFs3U7qcERHsDi85DZGyuLo0fbl7yxPZc1O6pRvvnIbLSTCDHBoNnjo0XW8eTMKl3K1uK6YrTJK2rE7rIguBJDzxwGyzyuLo0fbl7y5PZc1O61RvvnIbJBfDiRJk7K4wspfkpQNDq+VpzrcrJk6bzkrNnVTkiUk2eapahb0R8ri6NH25e8sT2XNTuqUb75yGy0ZhBgDmizx0cAHceTOAQ4fezZwF0RWgEBteJ3WTBcSCXnhgNlnlcXRo+3L3lyey5qd1qjffOQ2SLA+F8gabOwAhxzPkrxWudyupbhljnSFups6qcURGNnB55chbJYj5XF0aPty95YnsuandUo33zkNl0WyIZ8mj7cveSey5qd0on3zkNl6mt8bnOc6zxlziXE35M5can72srpiNJJLdTuuNgvaAA88MBsvGVxdGj7cveXJ7Lmp3XaN985DZItkkLC0Czs40cb875NL2hxHlaM628sbJ+HkDWeY6qcMRHAyvNZFQ5Hoj5XF0aPty95YnsuandUo33zkNlo7CDC1rTZ47rS4gX5MxdSv3uoLpitIAm1YndZEFwJdPMpwGyzyuLo0fbl7y5PZc1O61RvvnIbJET4TFI/J46tcwAX5KG/frXjf2hbBYWl02qTmefupuEQPDZ54y8hykwR8ri6NH25e8sT2XNTuqUb75yGy0iwixtbtnjFWlp48nkuzEeUuiK0VNwrO6y6A50krzbUNlnlcXRo+3L3lyey5qd1qjffOQ2W9hlhfLGw2eMBz2tJD5agOIGbjLTCxzg2bWbTusRWxGMLg88ATUNli61RVPi0fbl7yyXsuandaEOJfOQ2XMqi6NH25e8k9lzU7rtG++chstJ8Ise4udZ4yTSvHkGgADQ7UAuuitcZS3U7rLYDmiQPOQ2WeVxdGj7cveXJ7Lmp3WqN985DZWVxdGj7cveSey5qd0o33zkNkNSVlw6EK6E/DnpEntHyhWj+oV5/Dek1BUVdSIpETT6KPju+Rqr/y9/hQ/wC/8flCUldSIpETcDeeb7sn03qsD7x79io+J9M+3cIIUlZdRFIikRNwr5UfwIfptVYtY6DsowKnfud3QlJWUiKRE2z+jze/D/Kqt9N3t8qL/Vb0d8ISkrKRFIiXgj0iH4sfzBUg+o3qO6l4j0ndD2RX6T7SsGtUFS4uLqkRSIpETfFvxP5sVfpY6KH18NVHJvxP5sT6WOi79fDVbWu0WaR7nkWgF3qBZTQB/wBLb3wnuLjLopw2RmNDRJqsfFvxP5sWPpY6Lf18NVtPBZmhh8Z47bw8jMLzm0PZW3NhACvjx5LLXxnEjhwMnOwH5WPi34n82LH0sdFr6+Gq2yizYvF0tFL5fWrK1IDaf6W50KbN41y8lmZGnz+FUnNY+LfifzYsfSx0Wvr4araGCzOa93jHEAJ8jPVwbm/NbDYRBPHh0WXPjBwHDj1slWPi34n82LH0sdFr6+Gq2sloszHhwFoJAcM5ZTjNLf8AtbY6E0yiXRYiMjPbNMmvVY+LfifzYsfSx0W/r4arrRZiQPGc5ppZ610URt0Q04EvDVe7TFZmPew5SS1zm14lCWkiv+l1whNcRx4dFljozmh3DiJeaz8W/E/mxZ+ljotfXw1W1onszy0kWgXWMZmLNDGhoP8Apac6E6SuoDlyWWMjNlq4knnzWPi34n82LP0sdFr6+Gq2kgswYx/jNHFwA4lRcu1/dbLYQaHceMtnJZD4xcW8OElvNY+LfifzYsfSx0Wvr4arZloswjeyloo4tJNWVFy9SnaWw6EGlvHjJZyWSyMXB3DhLbzWPi34n82LH0sdFr6+Gq2s0FmfeplAusc/7mcNFaLbWwnS18BLyWHvjNkq4kDnzWPi34n82LP0sdFv6+Gq1ss1mY9jwLSS1zXAEsoS0grrXQmuDuPDosvbGe0t4ceHNZk2b8T+bFz6WOi19fDVcrZvxP5sXPpY6Lv18NVta4LNG8sOUEimcXKZwD/2tvbCa6bx0U4b4z2zhJqsfFvxP5sWPpY6Lf18NVeLfifzYn0sdE+vhqhKSupEUiKREzCHkWf4P8sqrEqb0+Sowvuf1+AhqSspEUiJti8zaPcZ9Viqz7H+3cKMT72dT2KEpKykRSIvcPlN9o/ddbWFx1RW2FPSJviyfO5ai+o7qe6nA9JvQdkZYVVIikRNtPo8HvTfxqrvTb7/AAos9V/8flCUlZSIpETcF6ZfgS/KqwvzdCoR/wAv7ghKSupEUiLhQroTsN+ff/8AT5Gq0f1D7dgvP4b0h79yhKKupETMli6QzZyblWYy9oVGkiXNRuo2WLpDNnJuSYy9oUpIlzUbrS0YPjY4tdaGBw08SQ9fqC06E1pkLtCssjPeJwZqFnksXSGbOTcszGXtCtUkS5qN0i0shc2MC0N4jLp8HJnN97qjN/cFtwYQBOqElRtKmwxGlxmVmWsWAW4I+SxdIZs5NyxMZe0KpSRLmo3WnB8dy/lDLt67W5J5QAOimortE2bOncKqis0z502ZxrrG6zyWLpDNnJuXJjL2hWqSJc1G6RAyFrJW5Q3jtaB4OTNR7XZ83UttDA0idXgbVNxiFzTMqxFklqPksXSGbOTcsTGXtCqUkS5qN1pBg+N7rrbQwmhPkSDQCT6tQK62E1xkDtCsujPaJSzUbrPJYukM2cm5cmMvaFapIlzUbr0yzRAg5QzMQfNyer/C6Gsl+7QrhfEI+zUbrS2RQvkkeLQwBz3OAMclQHOJz5utdeGOcTOrJ5FZhuiNYGzKgBWN1jksXSGbOTcszGXtCt0kS5qN1pNg+NtL1oZna1w4knkuAIOjUV0w2it2NRWWxnuqZhWOXus8li6QzZyblyYy9oVqkiXNRukSshMUbMobVpeScXJQ37tKZupbIYWhs6qXkeam0xA9zplcnMcpcUfJYukM2cm5YmMvaFUpIlzUbrRuD4y1zhaGXWloPEk0urT1dRXRCaQTOqwKyYzwQ2ZxOI5LPJYukM2cm5cmMvaFapIlzUbpFjZCy/W0NN6N7M0cmlwoDoW2CG2X8VYIqKnEMR0n4KiDWOXuj5LF0hmzk3LExl7QqlJEuajde4bBG5zWttDC5xDRxJNJNB6l1sNriAHaFZdGe0FxZwGI3Xk2SLpDNnJuXJjL2hWqSJc1G64bJF0hmzk3JMZe0KUkS5qN0i3thkkc8WhoBu6Y5K5mgaupbiTHOLp2hU4RiMYGlmot6o+SxdIZs5NyxMZe0KpSRLmo3VksXSGbOTckxl7QpSRLmo3Q1JWXDoQroT8OekSe0fKFaP6hXn8N6TUFRV1IikRNPoo+O75Gqv8Ay9/hQ/7/AMflCUldSIpETcDeeb7sn03qsD7x79io+J9M+3cIIUlZdRFIikRNwr5UfwIfptVYtY6DsowKnfud3QlJWUiKRE2z+jze/D/Kqt9N3t8qL/Vb0d8ISkrKRFIiXgj0iH4sfzBUg+o3qO6l4j0ndD2RX6T7SsGtUFS4uLqkRSIpETeDH8qHbR95VoXYZhR8w2w5HZcOC38qHbR95DBdhmEHiGWHI7JeFLE58z3NdCWkihx0eoDWqRYZc8kEZhRgRQ2GAQcjsi8GP5UO2j7ynQuwzCt5hthyOy67BMgpUwioqPDR5xUio42fOD+S7QPwzC4PEsNuR2XODH8qHbR95coXYZhd8w2w5HZKNhdk4ZehvY0upjo/JutFdOsKlGaOSUSy2ixSpRSzpDJJJUbeiLwY/lQ7aPvKdC7DMKvmG2HI7LowTIQSDDQZz4aOgFaZ+Nmz0XaB+GYXPMsxyOy5wY/lQ7aPvLlC7DMLvmG2HI7JWDLC5koc50IFHjz0frY4D16yFSFDLXykjnzFilGjBzJADy5G0YIgwY/lQ7aPvKdC7DMKvmG2HI7LowW/lQ7aPvJQuwzC55hlhyOy6/BUgJBMIINCDNHUEaQeMumA4cOGYQeJYRKJcjsucGP5UO2j7y5QuwzC75hthyOyTb7C5xZddCaRRNPho/KawAjTrCpEhEySEVDmLFKFGDQZQayajzPRG4MfyodtH3lOhdhmFXzDbDkdl04JkoDWGhrQ46OhpppxvYu0D6+GYXPMslk45HZc4MfyodtH3lyhdhmF3zDbDkdkmGwuEMrS6G850ZAx0ecNv19fWFRsMhjhKOXMYqTowMRpkMgl5HDBG4MfyodtH3lOhdhmFXzDbDkdl1uCZDWhhNASaTR5gNJPG0LogPNmYXD4lgrlyOy5wY/lQ7aPvLlC7DMLvmG2HI7JGDrA5s0TnOhDWyMcTjo8wDgT61uHCIeCSKxzClGjNdDcADxB5GzosHYMfU8aHTz0feWTBdhmFQR2yVHI7LnBj+VBto+8uULsMwu+YbYcjsuvwTIDQmEHUZowc+flLpgPFcmYXB4lh4iXI7LnBj+VDto+8uULsMwu+YbYcjsrgx/Kh20feShdhmE8w2w5HZCUlZSIpEUiJmEPIs/wj9WVViVN6fJUYX3P6/AQ1JWUiKRE2xeatHuM+qxVZ9j/AG7hRifezqexQlJWUiKRF6i8oe0fuuitcdUUjCvpE/xZPnctxfUd1PdTgekzoOwRVNVUiKRE20+jwe9N/Gqu9Nvv8KLPVf8Ax+UJSVlIikRNwXpl+BL8qrC/N0KjH/L+4ISkrKRFIi4UXU7DXn3+xnyMVo/qH27Befw3pD37lCUVdSIk8HzczNs3bluifdORU6aHeGYVwfNzM2zduSifdORSmh3hmFcHzczNs3bkon3TkUpod4ZhXB83MzbN25KJ905FKaHeGYS7dYZSyCkUuaIg8R2Y4yQ0ObNmIVYkN8jeBqsxKjCjQw5/4hXaLAicHzczNs3blKifdORVqaHeGYVwfNzM2zduSifdORSmh3hmFcHzczNs3bkon3TkUpod4ZhMsdhlxU4MUtSxlOI6p8Iw5s2dVZDfMdwPLliFGJGhz2fiFZ5iwofB83MzbN25Son3TkVamh3hmFcHzczNs3bkon3TkUpod4ZhXB83MzbN25KJ905FKaHeGYXqLB814eBm0j+m7X7F0Qny/acisujQ5PuGYW+E7BMZ5iIpSDLIQQx1CC91CMy3Fhvnu/CazyNqxBjQxCaC4VDmLEbg+bmZtm7cp0T7pyKrTQ7wzCuD5uZm2btyUT7pyKU0O8Mwrg+bmZtm7clE+6cilNDvDMJlosMuIhGKlqHS1Fx1RW5SuZVdDfRt4HnyOCiyNDpXGcOXMYofB83MzbN25Son3TkVamh3hmFcHzczNs3bkon3TkUpod4ZhXB83MzbN25KJ905FKaHeGYTMG2GUGWsUorDIBVjs5IzDRpVYUN/4uBqPJQjRYZmyOFY5hD4Pm5mbZu3KVE+6cir00O8Mwrg+bmZtm7clE+6cilNDvDMK4Pm5mbZu3JRPunIpTQ7wzC4cHTczNs3bkon3TkUpod4ZhNwxYZTM4iKUijM4Y4jyG9SrHhvMQyA8uWAUPDxoYhgFw58xaUPg+bmZtm7cpUT7pyKvTQ7wzCuD5uZm2btyUT7pyKU0O8Mwsse/lv7RXJ7rVqY2xcM76eW/tFC91q6GNsTsNTOFoko52kes8kKsdzqQ8V5/DNbRN4IWPfy39oqU91qvMbYrHv5b+0UnutSY2xWPfy39opPdakxtiYZnZKOM7zx9Z5DVWc6ir5/CjNbTVfl+UPHv5b+0VKe61WmNsVj38t/aKT3WpMbYrHv5b+0UnutSY2xNwPM4zCrneTJ6zzb1WC508cbexUfENbRnhZ3CCJ38t/aKlPdarTG2LuPfy39opPdakxtise/lv7RSe61JjbFY9/Lf2ik91qTG2JmFJnXo+M7zMPrPNtVIrnSjjyHZRgsbI7h+Z3dDx7+W/tFTnutVpjbFY9/Lf2ik91qTG2Kx7+W/tFJ7rUmNsTIJnZPNxneXD6z/wCRVa51G7jZ8qLmNpW8OR+EPHv5b+0VKe61WmNsVj38t/aKT3WpMbYrHv5b+0UnutSY2xKwTM7KIeM7zsfrPKCpCc6kbx5jupR2NoncOR7Iz531PHfpP3isF7pa1QMbJUuY9/Lf2iuT3Wrsxtise/lv7RSe61JjbFY9/Lf2ik91qTG2Kx7+W/tFJ7rUmNsWVVmVbUTmXCgTsOHxiT2j5QreI9Qrz+G9JqDVSlXoVVJUVVJUTSfFR8d3yNVf+Xv8KH/f+PyhVUpVdVUlRVUlROwKfDN92T6b1WB949+xUPE+mfbuEEFSlV1VSVFVSVFVSVcTcKnjR/Ah+m1Ui1joOyjAqd+53dCqpyq6qpKiqpKibZz4tN78P8qq303e3yoP9VvR3whVUpVdVUlRVUlRLwQfGIfix/MFSD6jeo7qPiPSd0PZGec59pWDWqipearkq6qqSoqqSoqqSoncLzcsdhm5Wp4lugXn8tCs1KuFpuWOwzclPEt0CeWhWaldOGJzpk/4s3J5iJb2QeFhDlqVzhebljsM3JTxLdAnloVmpSrZhKUMhIcAXR1PEZnOMkFdGoD8lR8Z4DZDywtKlDgQy50oqNpsCLwvNyx2GblOniW6BV8tCs1K7wxPSmMze4ylfySniW9k8tCs1K5wvNyx2Gbkp4lugTy0KzUpdlwlKY5iXCrWNLeIzMTIwH1aiVRkZ5a4y2WWqT4EMPYAKyeZsKJwvNyx2GblOniW6BV8tCs1K6MMTjQ//gzclPEt7J5WEeWpXOF5uWOwzclPEt0CeWhWaleo8LTVHHGkfcZuQR4ktfZcPhoUlWpW2EcJytmla1wDWySAC4zMA4gDRqW4kZ4e4A8zyFqxB8PDMNpIrA5mxH4Xm5Y7DNyxTxLdAqeWhWaldOGJ+X/wZoH+Ep4lvZPLQrNSucLzcsdhm5KeJboE8tCs1KXPhKUQxODhec6QE3GZ7tynq6yqOjPmNMttmCk2BDMRwks5nFE4Xm5Y7DNynTxLdAq+WhWald4Yn0X83uMp+yU8S3snloVmpXOF5uWOwzclPEt0CeWhWalLwfhKVxkq4GkUjhxGZnAZjoVIcZ5llPI2KUaBDE2QcxzKJwvNyx2GblOniW6BV8tCs1K6MMTjOH5/cZuSniW9k8tCs1K5wvNyx2Gbkp4lugTy0KzUqOF5uWOwzcuU8S3QJ5aFZqUvCuEpWzOa1wAAbmuM9bGk+rWSqxozw8gGyyxSgQIboYJFvM2lE4Xm5Y7DNynTxLdAq+WhWalXC83LHYZuSniW6BPLQrNShKKupEUiKREzCHkWf4R+rKqxKm9PkqML7n9fgIakrKRFIibYvNWj3GfVYqs+x/t3CjE+9nU9ihKSspEUiL1F5Q9o/ddFa46opGFfSJ/iyfO5bi+o7qe6nA9JnQdgiqaqpEUiJtp9Hg96b+NVd6bff4UWeq/+PyhKSspEUiJuC9MvwJflVYX5uhUI/wCX9wQlJXUiKRFwoUTsNeff7GfIxWj+ofbsFDw3pD37lCUVdSIm5e3o9n/U7yrSi6Nd1GhN86bKNvb0ez/qd5KUXRrulCb502ScIzxxyvY2zwUBFK366AeUqRXNa8tDRrupQWOewOLzpsjZe3o9n/U7ynSi6Nd1WhN86bL2/CYIaDBAQ0XRmfmFSaeVrJXTGlraNd1keHklkeePTZeMvb0ez/qd5cpRdGu61Qm+dNkg2hmJEmTwXsYWffpQNB5WnOqT2zJ00Vyc7OqlMdSTZ5kkl5W9EfL29Hs/6neU6UXRruq0JvnTZe2YTADgIIKOADsz84BBH3tYC6I0gImjXdZPh5SCXnh02XjL29Hs/wCp3lylF0a7rVCb502ScHzsfIGmzwUIec1+vFY5w+9rCpDc1zpC0c7bOqlFY5jJQ88rLeiNl7ej2f8AU7ynSi6Nd1WhN86bLot7ej2f9TvLtKLo13XKE3zpsuy4SDnFzoLOXOJcTR+ck1J8rWhjSmUtGu6NgFoADzpsvOXt6PZ/1O8uUoujXddoTfOmyRbbQxhYBZ4M8cbzW/pe0OP3tFStve0SSNFQPPmOqnDY5wMrzWRy5Hoj5e3o9n/U7yxSi6Nd1ShN86bL27CYLQ0wQXW1IFH5i6lfvdQXabhJNGu6yPDyEmeePTZeMvb0ez/qd5cpRdGu61Qm+dNkiK0MMUj8ngq10YHl0o6/WvG/tC2HtLCZo4SW85cVJzHB7Wzzxls5SYI+Xt6PZ/1O8sUoujXdVoTfOmy9x4TDa0ggFQWnM/O06R5S6I0lTRrusnw8tbzpsvGXt6PZ/wBTvLlKLo13WqE3zpst7DaWPljYbPBRz2tNL9aOIBpxluG9rngFo4kW7qcWG5rHODzwBs2WLrc2p8Xs/wCp3lkxBdGu62ITr502XMub0ez/AKneXKQXRruu0Lr502XubCgc4udBASaZ6P8AUAB97UAumNKZS0a7rLfDzRIHnTZeMvb0ez/qd5cpRdGu61Qm+dNlZe3o9n/U7yUoujXdKE3zpshKSsuHQhXQn4c9Ik9o+UK0f1CvP4b0moKirqRFIiafRR8d3yNVf+Xv8KH/AH/j8oSkrqRFIibgbzzfdk+m9VgfePfsVHxPpn27hBCkrLqIpEUiJuFfKj+BD9NqrFrHQdlGBU79zu6EpKykRSIm2f0eb34f5VVvpu9vlRf6rejvhCUlZSIpES8EekQ/Fj+YKkH1G9R3UvEek7oeyK/SfaVg1qgqXFxdUiKRFIiZes3ItG1Z3FWWFYcxsoyRrRkd1F1m5Fo2rO4ufSsOY2SSNaMjutrXaoJHueY5wTppKymgD1s6lt74bnFxBzGyxDhxWNDQRkd1jes3ItG1Z3FmWFYcxstyRrRkd1tPFZ2tjN20G+y95xmbjObTyP7f9rTmwgAePHEW9FhjoziRKOBkqNgNuKxvWbkWjas7izLCsOY2W5I1oyO61yqz4vF4uel8vrjWVqQByNGZanw5s2Q1y1jZYo4s+dKKpKjusr1m5Fo2rO4sywrDmNluSNaMjutoYrO5kjrtoFxoPnGZ6ua3kZtK01sIgnjwxGyw50YOAlHHA2S2rG9ZuRaNqzuLMsKw5jZbkjWjI7rWy2qBjg4RzkgOGeVlOM0tP3NRWmPhtMoBzGyw+HFe2aSMjusr1m5Fo2rO4s/SsOY2W5I1oyO6602YkC5aM5p51ncQUVhzGy4aYCsZHdaWplnZI9l20G49za4xme6SK+R1LrhCa4iQ8MRsuMMZzQ6UcQDUefusr1m5Fo2rO4uSwrDmNlqSNaMjutbRabO8tJjn4rGsFJWaGANH3NOZdc6G6TgagKxy9llkOK2WQismo8/dZXrNyLRtWdxclhWHMbLUka0ZHdbSRWcRsfdtHHLxTGMzXLv9nWtFsINDuPGXmOXssB0YuLZRwk5Hn7rG9ZuRaNqzuLMsKw5jZbkjWjI7rVlqs4Y5mLno4tJ8KyvEvUpxP7itB8MNLZDxxHL2WTDilwdKOEvI8/dZXrNyLRtWdxZlhWHMbLUka0ZHdbWWKzvvcW0C6xz/ADjM90Vp5C0xsJ0tfAE1jZYe6M2TiOJAqPP3WN6zci0bVncWZYVhzGy3JGtGR3WlmtNnY9rxHaKtcHCsrKVaaivEXWuhtcCAeGI2WXsiuaWkjjwqO68F9n5Fo2rO4uSwrDmNloCNaMjuuF9m5Fo2rO4uSwrDmNkkjWjI7re2xWeN5ZdtBpdz4xg0tDuR1rb2w2um8cxssQ3RntDpRkd1hes3ItG1Z3FmWFYcxstyRrRkd1XrNyLRtWdxJYVhzGySRrRkd0NSVlIikRSImYQ8iz/CP1ZVWJU3p8lRhfc/r8BDUlZSIpETbF5q0e4z6rFVn2P9u4UYn3s6nsUJSVlIikReovKHtH7rorXHVFIwr6RP8WT53LcX1HdT3U4HpM6DsEVTVVIikRNtPo8HvTfxqrvTb7/Ciz1X/wAflCUlZSIpETcF6ZfgS/KqwvzdCoR/y/uCEpK6kRSIuFCidhrz7/Yz5GK0f1D7dgoeG9Ie/coSirqRE3JoOkHYneqzId7RRnxbmv8AijZ4OkHYu3pNh3tEnxbmv+LS0WCJjix1oNRppESNetadCY0yF2iwyNEe2cGarPJoOkHYneszId7Rbnxbmv8Ai3tAgc2MY9wuMu+aOfjvdXT/AHf6W3CGQBOqFmJU2GK0uMysy14AfCwyaDpB2J3rEyHe0VJ8W5r/AItMgiuX8oN29c80a3gAdFdRWqJk2dOwqWKaJOmzONdf+LPJoOkHYu3rMyHe0W58W5r/AIt4BA1kjce432tHmjmo9rtfUttow0idXhipuMUuaZlWOEiwyaDpB2J3rEyHe0VJ8W5r/i0s9gie6620GtCfNH7oLj69QK02ExxkDtFh8aI0SlmqzyeDpB2J3rMyHe0W58W5qusggBByg5iD5k710Nh3tFwvikfZqtbYyB8kj8e4X3udTFHNecTTT1rrxDc4unVk8lmGYrWBsyoAV2LHJoOkHYneszId7Rbnxbmv+LSawQtoDaDna1w8EfJeAR69RWnQ2Ct2NSy2NEdUy0V2LPJoOkHYneszId7Ranxbmv8Ai3lEBjjZj3cQvNcUc9+719S2aMtDZ1UvK1TbSh5dMrk52LDJoOkHYnesTId7RUnxbmv+LRtgiLHPFoN1paD4I1q6tPX/AGlaEJhBM6rBYMaIHBsyvGxZ5NB0g7E71mZDvaLc+Lc1/wAW9kEDL/h3G9G9nmjmvCldK2yjbL+KsEVKcSldJ+Cog12LDJoOkHYnesTId7RUnxbmv+L3BYYXvaxtoNXODR4I0qTQetabDY4gB2iy6NEa0uLKsV4Nmg6Qdid65Mh3tF2ki3NVGzQdIOxO9cmQ7+i7Pi3Nf8W9uEEkhfj3Ct3NiidDQ3X1LcSjc4unaKcKlY0Nma4rDJoOkHYnesTId7RUnxbmv+KyaDpB2J3pMh3tEnxbmv8AiEpKy4dCFdCfhz0iT2j5QrR/UK8/hvSagqKupEUiJp9FHx3fI1V/5e/wof8Af+PyhKSupEUiJuBvPN92T6b1WB949+xUfE+mfbuEEKSsuoikRSIm4V8qP4EP02qsWsdB2UYFTv3O7oSkrKRFIibZ/R5vfh/lVW+m72+VF/qt6O+EJSVlIikRLwR6RD8WP5gqQfUb1HdS8R6Tuh7Ir9J9pWDWqCpcXF1SIpEUiJvBp52zbZqrRfqGYUKcXTkVw4NPO2bbNSh/UMwuiOLpyKXhOyB8z3Nls1CRTwrdQCpFZOeSHDMKUGJMhhpacii8GnnbNtmqdF+oZhUpxdORXp2CnChMlnAIqPCtzipFR/kEf4XTBI5jNcHiAamnIrzwaeds22auUX6hmF2nF05FJNk8AGY2zXsaXedbS6WgfuFSj+nNnCuWsWKdJ9WdNMkklRtRuDTztm2zVOi/UMwqU4unIr03BTiCRJZyBnJxraAEgCv+SAuiCTzGa4fEAGQtORXng087Zts1cov1DMLtOLpyKTg2yXJA50tmpR48637zHNH+yFSEya6UuHPmLFONFnMkDTy5G0Iwwaeds22ap0X6hmFWnF05FQwaeds22au0JvDMLlOLpyK9PwW4EgyWcEEggytqCMxBQwSDJKMwg8QCJQ05FeeDTztm2zVyi/UMwlOLpyKTbrHeLKS2bNFG0+Fb5TWAH/YVHw5ZJHCoCsWKcKLNBlaayajzKNwaeds22ap0X6hmFSnF05FejgpwAJks9DWhxraGlK0/MLtCZJZRmueYEsk05FeeDTztm2zVyi/UMwu04unIpMVjpDIwy2a850ZHhW0o2/X9wqNhyMInDjJz6qbossRrpp4S8jzkRuDTztm2zVOi/UMwqU4unIr0zBTjWklnNASaStzAaSepdEEmojNcPiAK2nIrzwaeds22auUX6hmF2nF05FIwfY7k0b3S2a617HHwrdAcCVuHDmvBLhWOYWIsWdDc0NPEHkVg7BxqfC2bTzzVkwv1DMLYj8PtORXODTztm2zVyi/UMwlP+k5FepMFOaaOks4OoytrnFR/pdMEgyEjNcHiARKGnIrzwaeds22auUX6hmF2nF05FXBp52zbZqUX6hmEpxdORQlJXUiKRFIiZb/Is/wj9WVViVN6fJUYX3P6/AQ1JWUiKRE2xeatHuM+qxVZ9j/buFGJ97Op7FCUlZSIpEXqLyh7R+66K1x1RSMK+kT/ABZPnctxfUd1PdTgekzoOwRVNVUiKRE20+jwe9N/Gqu9Nvv8KLPVf/H5QlJWUiKRE3BemX4EvyqsL83QqEf8v7ghKSupEUiLhRE7DXn3+xnyMVo/qH27BQ8N6Q9+5QlFXUiL3ijqXZpXJwVijqSaUnBWKOpJpScFYo6kmlJwTLfGblnzf0j9WVViAyN6fJUYThOf1+Ah4o6lKaVacFYo6kmlJwVijqSaUnBMsUZxVozfcZ9ViqwGY727hQiOE9nU9ih4o6lKQq84KxR1JNKTgrFHUk0pOC9RRm8M3rH7roBlWXOEhW+FYzlE2b+rJ87luK00jup7rEBwomdB2CNijqU5pVZwVijqSaUnBWKOpJpScEy0RnJ4c33pf/wquBo2+/woMcKV/t8oeKOpSmlXnBWKOpJpScFYo6kmlJwTMFxmsub+hL+yrCB/F0KhHcPw/uCHijqUpCrzgrFHUk0pOCsUdSTSk4LhiOpJpScE7DMZx783qZ8jVaODSH27BQ8M4UY9+5QsUdSjNKvOCsUdSTSk4L//2Q=="/>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IN"/>
          </a:p>
        </p:txBody>
      </p:sp>
      <p:sp>
        <p:nvSpPr>
          <p:cNvPr id="1032" name="AutoShape 8" descr="data:image/jpeg;base64,/9j/4AAQSkZJRgABAQAAAQABAAD/2wCEAAkGBxITEBMTEhIQFhIWFRYVFhcVFRoXEBUTFRkWGBUWFRcYKCggGBomHRgVITEhJSkrLi4uGh8zODMtNygtLisBCgoKDg0OGxAQGzclHyYxLS0rLy0yLi0tLSstLS0tLS0tLy03LS0tLS0vLy0tKy0tLS0tLS0tLS0tLS0tLS0tLf/AABEIAN8A4gMBEQACEQEDEQH/xAAbAAEBAQEBAQEBAAAAAAAAAAAEAAMBAgUGB//EAEcQAAEDAQIICAsHBAICAwAAAAEAAgMRBBIFExQhMVGT0RUiUlNUYZLSIyQyMzRBcXJzsrMGQmSRo7HDQ2KBoaLBY/AHgsL/xAAaAQEBAQEBAQEAAAAAAAAAAAAAAwIBBAUG/8QANBEAAQIBCgQFAgcBAAAAAAAAAQACAxESEzFRUmGRodEhQXGxBBQzgcEjMiJCYnKCkuFD/9oADAMBAAIRAxEAPwD81Ur5i+kqp1lF1VT1oiqlEVU9aIqvtRFXj1oiqnrRFpZoy97GXgLzmtqTxReIFT1Cq6OJkXDwC/T2r7JAWuOytmmD3YyrpILkZEbS69Gb1HtNKdXrVDD/ABTZVIRPwzpF8ngC0XJJPBXY3XCcaw3nhofcjofCOukZm11aVmY7itz2pll+yVoM0UUhawSPMZcHNkxcjWF9yRrXcV10aDRdo3SgLhiNkJQx9n7RSR3grkZo55mjxZeWh9xjq0e66a0C5Mcuz2pmGvszJExkkVXxmOAu47XSNknAugsFCGlxoKhddDI4hZbEB4FYP+zFrEkcd1hdI57BdlYWiSNpdIx7gaNcGgmh1LlG6WRdpGySqwPgIzWo2d0gBax7yY6TVutvUZdNHE1Ggo1krpEc+Rsq3t/2WlbMyOJxffhx5xjcS+JgJBMwcSGAU01zrphmWQLgiCSUrGH7LWtz5GXGgx3Ab0jGtJl83ccTR16maiUbpZF0xG1pX2c+yks8zWzAxxYySNxvsbKXxtcXNja6pdRwANAfXqXWQy48Vx8QNHBfmWPJAOsKIPBVIXqp611Fyp1oirx60RVT1oiqnWURVfaiKqetEVeOtFxVTrRF9LD+BJbLM6ORjgATcdQ3XsrxXA6Dmpm9S05haZCsteHCUL5tP/aLK0qntRdVTqRcVRF1VOpEVTqRFU6kReoqBwLm3mgglucBwBztqM4qM1UXF+nj+19zECKzXYonvfcfM+Vzr7DGWte4VY2jjmHrz+2tJJJIFKjlllK+ZPhcYkQww4tjbQLQyrzIWkMawNNQK5xer10WJeEgHOVbm8ZSeUi+xavtxI+WGURODo5MY5pme6FxLXMIawjiZnO10qqGKSQZFgQgARKvm8MwYp8BsdYcZjYm499+OQsDHcenHaaVoRmWJwkkk4LU0yyy8Vq77Uv492IBzmWNoN4m6bG4Pa6lM94jR6utdpD20SjHfVMtP21c6eKbEv4jpHFjp3Ojc6SN8fFBbxAL5Pr1LRikkGRZEIAESr4f2ewnk0uMxd8XHxlt4sJDxdJDgDQqbDNK29s4SL6r/tXUtZk4ycQvgMbpXukcyRwc444561aKZs2cLdJyk4LNHjxXib7VON4CBoZestxoefBx2R1WMqRV1fWVwxDZZogh426pNk+2V2TGPsrXuZNPNCcY5uLNovYxpoKPHGOegXRF4yyLhhcJJV+SaygAz5gogSKy7TqXUVREVREVREVREVTqRFU6kXFpZ7M97g1jHucTQNa0lxPsCAEoSBWv6DZv/i55YwvmDXloLm0rdcRnFRpocy9A8OZOJXnPiBLUsTbpudm2jt6+RSPvHMr9DQw7oyC8m2S87L23b0MR945ldEGHdGQTcM2qQTyASSAVGYOIGgKseI8RDITmoeHhMMIEtGQQ8sl5yXtu3qVI+8cyrUMO6MgrLJecl7bt6Uj7xzKUMO6MgrLJecl7bt6Uj7xzKUMO6MgmG1SZMDjJK44it41pcbmrqVaR9FWa7cFGiZTSTRVYLUPLJecl7bt6lSPvHMq1DDujIKyyXnJe27elI+8cylDDujIKyyXnJe27elI+8cylDDujIJmCLVIZgDJIRdkzFxIzRvIVYMR5eJSefPAqPiITBDMjRy5C0IQtkvOy9t29SpH3jmVahh3RkF3LJecl7bt6Uj7xzKUMO6MgrLJecl7bt6Uj7xzKUMO6MguZZLzkvbdvSkfeOZShh3RkEzCdqkBjpJIPAwnM46TG2p9qpEiP4cTUOeCjBhMId+EVu5C1EyyXnJe27ep0j7xzKtQw7oyCssl5yXtu3pSPvHMpQw7oyCssl5yXtu3pSPvHMpQw7oyCXBapMnmOMkqHxUN41FcZWh/wFVsR9G7ieXPqouhMpWiaKjyGCJlkvOy9t29SpH3jmVahh3RkFZZLzkvbdvSkfeOZShh3RkFzLJecl7bt6Uj7xzKUMO6Mgl4KtUhnhBkkIMjAQXkgi8MxVIUR9I3iaxzxUo8JghOkaKjyFiM+2S1PhJNJ++7esGI+X7jmVQQYcn2jILmWS85L23b1ykfeOZXaGHdGQVlkvOS9t29KR945lKGHdGQULdKNEsvbdvSkfeOZShh3RkF3L5uem2jt6Ur7xzKUMO6MgjrCouHQhXQn4c9Ik9o+UK3iPUK8/hvSagqKupEUiJp9FHx3fI1V/wCXv8KH/f8Aj8oSkrqRFIibgbzzfdk+m9VgfePfsVHxPpn27hBCkrLqIpEUiJuFfKj+BD9NqrFrHQdlGBU79zu6EpKykRSIm2f0eb34f5VVvpu9vlRf6rejvhCUlZSIpES8EekQ/Fj+YKkH1G9R3UvEek7oeyK/SfaVg1qoqXFxFIikRSImcJyaodhD3VWldhkNlGgZj/Z26uE5NUOwh7qUrsMhslAzH+zt11+FpSanFEn1mGIn5UMZ54mTIbLg8PDAkEubt1zhOTVDsIe6lK7DIbLtAzH+zt0m2W5zWwkCEF0d53gYs5xkja+TqAW3xCA2STiLBacFOHCaS4GXgbXWDFG4Tk1Q7CHurFK7DIbKlAzH+zt13hWWlPBUrWmJipXRWl3SlM+SThkNk8vDll45u3XOE5NUOwh7qUrsMhslAzH+zt0qy21xjmJENWtaW+BizEyMafu58xK2yIS1x4cJOQt6KT4TQ9oEvEnm6w4ovCcmqHYQ91YpXYZDZVoGY/2duuswtKDUYoHWIYgc+Y/dQRnjiJMhsuHw8M8DLm7dc4Tk1Q7CHurlK7DIbLtAzH+zt16jwlJUZodI/oRd1dEV0vLIbLhgMk5/2dutcIW97ZpWtEIa2R7QMRFmAcQBnbqWokRwe4CSs8hb0WIUFrobSZZSB+Z1nVYcJyaodhD3VmldhkNlSgZj/Z2667Csp04o0AArDFoGYDydCGM82ZDZB4eGKpc3brnCcmqHYQ91KV2GQ2SgZj/Z26VPbXCGJwEN5zpATiYs4bcp93rK26IQxp4c+QwwUmwmmI4cZBJzdjii8JyaodhD3VildhkNlWgZj/Z266MKy0I8FQ0qMTFQ00V4vWUpn1cMhsueXhyy8c3brnCcmqHYQ91KV2GQ2XaBmP8AZ26VYLa5xkvCE0ikcPAxZnNGY5mrcOITLLJUeQ2UosJrZsktYFbt0XhOTVDsIe6sUrsMhsq0DMf7O3XWYVlBBGKBBqCIYgQRoIN1BGeOIkyGyHw8MiQy5u3XOE5P/DsIu6lK7DIbJQMx/s7dcOE5NUOwh7q5TOwyGyUDMf7O3S8KW1zJXNaIQAG0GJi9bGk6W6yVWLELXkCTlyFnRSgQmuYCZefN1pxReE5NUOwh7qnSuwyGyrQMx/s7dXCcmqHYQ91KV2GQ2SgZj/Z26GpKykRSIpETMIeRZ/hH6sqrEqb0+Sowvuf1+AhqSspEUiJti81aPcZ9Viqz7H+3cKMT72dT2KEpKykRSIvUXlD2j910VrjqikYV9In+LJ87luL6jup7qcD0mdB2CKpqqkRSIm2n0eD3pv41V3pt9/hRZ6r/AOPyhKSspEUiJuC9MvwJflVYX5uhUI/5f3BCUldSIpEXChROw159/sZ8jFaP6h9uwUPDekPfuUJRV1IiZlcXRo+3L3lWey5qd1GjffOQ2UbXF0aPty95J7Lmp3SjffOQ2ScIPhjlcwWdhDSM5fJXQDyutbiFjHFs3U7qcERHsDi85DZGyuLo0fbl7yxPZc1O6pRvvnIbLSTCDHBoNnjo0XW8eTMKl3K1uK6YrTJK2rE7rIguBJDzxwGyzyuLo0fbl7y5PZc1O61RvvnIbJBfDiRJk7K4wspfkpQNDq+VpzrcrJk6bzkrNnVTkiUk2eapahb0R8ri6NH25e8sT2XNTuqUb75yGy0ZhBgDmizx0cAHceTOAQ4fezZwF0RWgEBteJ3WTBcSCXnhgNlnlcXRo+3L3lyey5qd1qjffOQ2SLA+F8gabOwAhxzPkrxWudyupbhljnSFups6qcURGNnB55chbJYj5XF0aPty95YnsuandUo33zkNl0WyIZ8mj7cveSey5qd0on3zkNl6mt8bnOc6zxlziXE35M5can72srpiNJJLdTuuNgvaAA88MBsvGVxdGj7cveXJ7Lmp3XaN985DZItkkLC0Czs40cb875NL2hxHlaM628sbJ+HkDWeY6qcMRHAyvNZFQ5Hoj5XF0aPty95YnsuandUo33zkNlo7CDC1rTZ47rS4gX5MxdSv3uoLpitIAm1YndZEFwJdPMpwGyzyuLo0fbl7y5PZc1O61RvvnIbJET4TFI/J46tcwAX5KG/frXjf2hbBYWl02qTmefupuEQPDZ54y8hykwR8ri6NH25e8sT2XNTuqUb75yGy0iwixtbtnjFWlp48nkuzEeUuiK0VNwrO6y6A50krzbUNlnlcXRo+3L3lyey5qd1qjffOQ2W9hlhfLGw2eMBz2tJD5agOIGbjLTCxzg2bWbTusRWxGMLg88ATUNli61RVPi0fbl7yyXsuandaEOJfOQ2XMqi6NH25e8k9lzU7rtG++chstJ8Ise4udZ4yTSvHkGgADQ7UAuuitcZS3U7rLYDmiQPOQ2WeVxdGj7cveXJ7Lmp3WqN985DZWVxdGj7cveSey5qd0o33zkNkNSVlw6EK6E/DnpEntHyhWj+oV5/Dek1BUVdSIpETT6KPju+Rqr/y9/hQ/wC/8flCUldSIpETcDeeb7sn03qsD7x79io+J9M+3cIIUlZdRFIikRNwr5UfwIfptVYtY6DsowKnfud3QlJWUiKRE2z+jze/D/Kqt9N3t8qL/Vb0d8ISkrKRFIiXgj0iH4sfzBUg+o3qO6l4j0ndD2RX6T7SsGtUFS4uLqkRSIpETfFvxP5sVfpY6KH18NVHJvxP5sT6WOi79fDVbWu0WaR7nkWgF3qBZTQB/wBLb3wnuLjLopw2RmNDRJqsfFvxP5sWPpY6Lf18NVtPBZmhh8Z47bw8jMLzm0PZW3NhACvjx5LLXxnEjhwMnOwH5WPi34n82LH0sdFr6+Gq2yizYvF0tFL5fWrK1IDaf6W50KbN41y8lmZGnz+FUnNY+LfifzYsfSx0Wvr4araGCzOa93jHEAJ8jPVwbm/NbDYRBPHh0WXPjBwHDj1slWPi34n82LH0sdFr6+Gq2sloszHhwFoJAcM5ZTjNLf8AtbY6E0yiXRYiMjPbNMmvVY+LfifzYsfSx0W/r4arrRZiQPGc5ppZ610URt0Q04EvDVe7TFZmPew5SS1zm14lCWkiv+l1whNcRx4dFljozmh3DiJeaz8W/E/mxZ+ljotfXw1W1onszy0kWgXWMZmLNDGhoP8Apac6E6SuoDlyWWMjNlq4knnzWPi34n82LP0sdFr6+Gq2kgswYx/jNHFwA4lRcu1/dbLYQaHceMtnJZD4xcW8OElvNY+LfifzYsfSx0Wvr4arZloswjeyloo4tJNWVFy9SnaWw6EGlvHjJZyWSyMXB3DhLbzWPi34n82LH0sdFr6+Gq2s0FmfeplAusc/7mcNFaLbWwnS18BLyWHvjNkq4kDnzWPi34n82LP0sdFv6+Gq1ss1mY9jwLSS1zXAEsoS0grrXQmuDuPDosvbGe0t4ceHNZk2b8T+bFz6WOi19fDVcrZvxP5sXPpY6Lv18NVta4LNG8sOUEimcXKZwD/2tvbCa6bx0U4b4z2zhJqsfFvxP5sWPpY6Lf18NVeLfifzYn0sdE+vhqhKSupEUiKREzCHkWf4P8sqrEqb0+Sowvuf1+AhqSspEUiJti8zaPcZ9Viqz7H+3cKMT72dT2KEpKykRSIvcPlN9o/ddbWFx1RW2FPSJviyfO5ai+o7qe6nA9JvQdkZYVVIikRNtPo8HvTfxqrvTb7/AAos9V/8flCUlZSIpETcF6ZfgS/KqwvzdCoR/wAv7ghKSupEUiLhQroTsN+ff/8AT5Gq0f1D7dgvP4b0h79yhKKupETMli6QzZyblWYy9oVGkiXNRuo2WLpDNnJuSYy9oUpIlzUbrS0YPjY4tdaGBw08SQ9fqC06E1pkLtCssjPeJwZqFnksXSGbOTcszGXtCtUkS5qN0i0shc2MC0N4jLp8HJnN97qjN/cFtwYQBOqElRtKmwxGlxmVmWsWAW4I+SxdIZs5NyxMZe0KpSRLmo3WnB8dy/lDLt67W5J5QAOimortE2bOncKqis0z502ZxrrG6zyWLpDNnJuXJjL2hWqSJc1G6RAyFrJW5Q3jtaB4OTNR7XZ83UttDA0idXgbVNxiFzTMqxFklqPksXSGbOTcsTGXtCqUkS5qN1pBg+N7rrbQwmhPkSDQCT6tQK62E1xkDtCsujPaJSzUbrPJYukM2cm5cmMvaFapIlzUbr0yzRAg5QzMQfNyer/C6Gsl+7QrhfEI+zUbrS2RQvkkeLQwBz3OAMclQHOJz5utdeGOcTOrJ5FZhuiNYGzKgBWN1jksXSGbOTcszGXtCt0kS5qN1pNg+NtL1oZna1w4knkuAIOjUV0w2it2NRWWxnuqZhWOXus8li6QzZyblyYy9oVqkiXNRukSshMUbMobVpeScXJQ37tKZupbIYWhs6qXkeam0xA9zplcnMcpcUfJYukM2cm5YmMvaFUpIlzUbrRuD4y1zhaGXWloPEk0urT1dRXRCaQTOqwKyYzwQ2ZxOI5LPJYukM2cm5cmMvaFapIlzUbpFjZCy/W0NN6N7M0cmlwoDoW2CG2X8VYIqKnEMR0n4KiDWOXuj5LF0hmzk3LExl7QqlJEuajde4bBG5zWttDC5xDRxJNJNB6l1sNriAHaFZdGe0FxZwGI3Xk2SLpDNnJuXJjL2hWqSJc1G64bJF0hmzk3JMZe0KUkS5qN0i3thkkc8WhoBu6Y5K5mgaupbiTHOLp2hU4RiMYGlmot6o+SxdIZs5NyxMZe0KpSRLmo3VksXSGbOTckxl7QpSRLmo3Q1JWXDoQroT8OekSe0fKFaP6hXn8N6TUFRV1IikRNPoo+O75Gqv8Ay9/hQ/7/AMflCUldSIpETcDeeb7sn03qsD7x79io+J9M+3cIIUlZdRFIikRNwr5UfwIfptVYtY6DsowKnfud3QlJWUiKRE2z+jze/D/Kqt9N3t8qL/Vb0d8ISkrKRFIiXgj0iH4sfzBUg+o3qO6l4j0ndD2RX6T7SsGtUFS4uLqkRSIpETeDH8qHbR95VoXYZhR8w2w5HZcOC38qHbR95DBdhmEHiGWHI7JeFLE58z3NdCWkihx0eoDWqRYZc8kEZhRgRQ2GAQcjsi8GP5UO2j7ynQuwzCt5hthyOy67BMgpUwioqPDR5xUio42fOD+S7QPwzC4PEsNuR2XODH8qHbR95coXYZhd8w2w5HZKNhdk4ZehvY0upjo/JutFdOsKlGaOSUSy2ixSpRSzpDJJJUbeiLwY/lQ7aPvKdC7DMKvmG2HI7LowTIQSDDQZz4aOgFaZ+Nmz0XaB+GYXPMsxyOy5wY/lQ7aPvLlC7DMLvmG2HI7JWDLC5koc50IFHjz0frY4D16yFSFDLXykjnzFilGjBzJADy5G0YIgwY/lQ7aPvKdC7DMKvmG2HI7LowW/lQ7aPvJQuwzC55hlhyOy6/BUgJBMIINCDNHUEaQeMumA4cOGYQeJYRKJcjsucGP5UO2j7y5QuwzC75hthyOyTb7C5xZddCaRRNPho/KawAjTrCpEhEySEVDmLFKFGDQZQayajzPRG4MfyodtH3lOhdhmFXzDbDkdl04JkoDWGhrQ46OhpppxvYu0D6+GYXPMslk45HZc4MfyodtH3lyhdhmF3zDbDkdkmGwuEMrS6G850ZAx0ecNv19fWFRsMhjhKOXMYqTowMRpkMgl5HDBG4MfyodtH3lOhdhmFXzDbDkdl1uCZDWhhNASaTR5gNJPG0LogPNmYXD4lgrlyOy5wY/lQ7aPvLlC7DMLvmG2HI7JGDrA5s0TnOhDWyMcTjo8wDgT61uHCIeCSKxzClGjNdDcADxB5GzosHYMfU8aHTz0feWTBdhmFQR2yVHI7LnBj+VBto+8uULsMwu+YbYcjsuvwTIDQmEHUZowc+flLpgPFcmYXB4lh4iXI7LnBj+VDto+8uULsMwu+YbYcjsrgx/Kh20feShdhmE8w2w5HZCUlZSIpEUiJmEPIs/wj9WVViVN6fJUYX3P6/AQ1JWUiKRE2xeatHuM+qxVZ9j/AG7hRifezqexQlJWUiKRF6i8oe0fuuitcdUUjCvpE/xZPnctxfUd1PdTgekzoOwRVNVUiKRE20+jwe9N/Gqu9Nvv8KLPVf8Ax+UJSVlIikRNwXpl+BL8qrC/N0KjH/L+4ISkrKRFIi4UXU7DXn3+xnyMVo/qH27Befw3pD37lCUVdSIk8HzczNs3bluifdORU6aHeGYVwfNzM2zduSifdORSmh3hmFcHzczNs3bkon3TkUpod4ZhXB83MzbN25KJ905FKaHeGYS7dYZSyCkUuaIg8R2Y4yQ0ObNmIVYkN8jeBqsxKjCjQw5/4hXaLAicHzczNs3blKifdORVqaHeGYVwfNzM2zduSifdORSmh3hmFcHzczNs3bkon3TkUpod4ZhMsdhlxU4MUtSxlOI6p8Iw5s2dVZDfMdwPLliFGJGhz2fiFZ5iwofB83MzbN25Son3TkVamh3hmFcHzczNs3bkon3TkUpod4ZhXB83MzbN25KJ905FKaHeGYXqLB814eBm0j+m7X7F0Qny/acisujQ5PuGYW+E7BMZ5iIpSDLIQQx1CC91CMy3Fhvnu/CazyNqxBjQxCaC4VDmLEbg+bmZtm7cp0T7pyKrTQ7wzCuD5uZm2btyUT7pyKU0O8Mwrg+bmZtm7clE+6cilNDvDMJlosMuIhGKlqHS1Fx1RW5SuZVdDfRt4HnyOCiyNDpXGcOXMYofB83MzbN25Son3TkVamh3hmFcHzczNs3bkon3TkUpod4ZhXB83MzbN25KJ905FKaHeGYTMG2GUGWsUorDIBVjs5IzDRpVYUN/4uBqPJQjRYZmyOFY5hD4Pm5mbZu3KVE+6cir00O8Mwrg+bmZtm7clE+6cilNDvDMK4Pm5mbZu3JRPunIpTQ7wzC4cHTczNs3bkon3TkUpod4ZhNwxYZTM4iKUijM4Y4jyG9SrHhvMQyA8uWAUPDxoYhgFw58xaUPg+bmZtm7cpUT7pyKvTQ7wzCuD5uZm2btyUT7pyKU0O8Mwsse/lv7RXJ7rVqY2xcM76eW/tFC91q6GNsTsNTOFoko52kes8kKsdzqQ8V5/DNbRN4IWPfy39oqU91qvMbYrHv5b+0UnutSY2xWPfy39opPdakxtiYZnZKOM7zx9Z5DVWc6ir5/CjNbTVfl+UPHv5b+0VKe61WmNsVj38t/aKT3WpMbYrHv5b+0UnutSY2xNwPM4zCrneTJ6zzb1WC508cbexUfENbRnhZ3CCJ38t/aKlPdarTG2LuPfy39opPdakxtise/lv7RSe61JjbFY9/Lf2ik91qTG2JmFJnXo+M7zMPrPNtVIrnSjjyHZRgsbI7h+Z3dDx7+W/tFTnutVpjbFY9/Lf2ik91qTG2Kx7+W/tFJ7rUmNsTIJnZPNxneXD6z/wCRVa51G7jZ8qLmNpW8OR+EPHv5b+0VKe61WmNsVj38t/aKT3WpMbYrHv5b+0UnutSY2xKwTM7KIeM7zsfrPKCpCc6kbx5jupR2NoncOR7Iz531PHfpP3isF7pa1QMbJUuY9/Lf2iuT3Wrsxtise/lv7RSe61JjbFY9/Lf2ik91qTG2Kx7+W/tFJ7rUmNsWVVmVbUTmXCgTsOHxiT2j5QreI9Qrz+G9JqDVSlXoVVJUVVJUTSfFR8d3yNVf+Xv8KH/f+PyhVUpVdVUlRVUlROwKfDN92T6b1WB949+xUPE+mfbuEEFSlV1VSVFVSVFVSVcTcKnjR/Ah+m1Ui1joOyjAqd+53dCqpyq6qpKiqpKibZz4tN78P8qq303e3yoP9VvR3whVUpVdVUlRVUlRLwQfGIfix/MFSD6jeo7qPiPSd0PZGec59pWDWqipearkq6qqSoqqSoqqSoncLzcsdhm5Wp4lugXn8tCs1KuFpuWOwzclPEt0CeWhWaldOGJzpk/4s3J5iJb2QeFhDlqVzhebljsM3JTxLdAnloVmpSrZhKUMhIcAXR1PEZnOMkFdGoD8lR8Z4DZDywtKlDgQy50oqNpsCLwvNyx2GblOniW6BV8tCs1K7wxPSmMze4ylfySniW9k8tCs1K5wvNyx2Gbkp4lugTy0KzUpdlwlKY5iXCrWNLeIzMTIwH1aiVRkZ5a4y2WWqT4EMPYAKyeZsKJwvNyx2GblOniW6BV8tCs1K6MMTjQ//gzclPEt7J5WEeWpXOF5uWOwzclPEt0CeWhWaleo8LTVHHGkfcZuQR4ktfZcPhoUlWpW2EcJytmla1wDWySAC4zMA4gDRqW4kZ4e4A8zyFqxB8PDMNpIrA5mxH4Xm5Y7DNyxTxLdAqeWhWaldOGJ+X/wZoH+Ep4lvZPLQrNSucLzcsdhm5KeJboE8tCs1KXPhKUQxODhec6QE3GZ7tynq6yqOjPmNMttmCk2BDMRwks5nFE4Xm5Y7DNynTxLdAq+WhWald4Yn0X83uMp+yU8S3snloVmpXOF5uWOwzclPEt0CeWhWalLwfhKVxkq4GkUjhxGZnAZjoVIcZ5llPI2KUaBDE2QcxzKJwvNyx2GblOniW6BV8tCs1K6MMTjOH5/cZuSniW9k8tCs1K5wvNyx2Gbkp4lugTy0KzUqOF5uWOwzcuU8S3QJ5aFZqUvCuEpWzOa1wAAbmuM9bGk+rWSqxozw8gGyyxSgQIboYJFvM2lE4Xm5Y7DNynTxLdAq+WhWalXC83LHYZuSniW6BPLQrNShKKupEUiKREzCHkWf4R+rKqxKm9PkqML7n9fgIakrKRFIibYvNWj3GfVYqs+x/t3CjE+9nU9ihKSspEUiL1F5Q9o/ddFa46opGFfSJ/iyfO5bi+o7qe6nA9JnQdgiqaqpEUiJtp9Hg96b+NVd6bff4UWeq/+PyhKSspEUiJuC9MvwJflVYX5uhUI/wCX9wQlJXUiKRFwoUTsNeff7GfIxWj+ofbsFDw3pD37lCUVdSIm5e3o9n/U7yrSi6Nd1GhN86bKNvb0ez/qd5KUXRrulCb502ScIzxxyvY2zwUBFK366AeUqRXNa8tDRrupQWOewOLzpsjZe3o9n/U7ynSi6Nd1WhN86bL2/CYIaDBAQ0XRmfmFSaeVrJXTGlraNd1keHklkeePTZeMvb0ez/qd5cpRdGu61Qm+dNkg2hmJEmTwXsYWffpQNB5WnOqT2zJ00Vyc7OqlMdSTZ5kkl5W9EfL29Hs/6neU6UXRruq0JvnTZe2YTADgIIKOADsz84BBH3tYC6I0gImjXdZPh5SCXnh02XjL29Hs/wCp3lylF0a7rVCb502ScHzsfIGmzwUIec1+vFY5w+9rCpDc1zpC0c7bOqlFY5jJQ88rLeiNl7ej2f8AU7ynSi6Nd1WhN86bLot7ej2f9TvLtKLo13XKE3zpsuy4SDnFzoLOXOJcTR+ck1J8rWhjSmUtGu6NgFoADzpsvOXt6PZ/1O8uUoujXddoTfOmyRbbQxhYBZ4M8cbzW/pe0OP3tFStve0SSNFQPPmOqnDY5wMrzWRy5Hoj5e3o9n/U7yxSi6Nd1ShN86bL27CYLQ0wQXW1IFH5i6lfvdQXabhJNGu6yPDyEmeePTZeMvb0ez/qd5cpRdGu61Qm+dNkiK0MMUj8ngq10YHl0o6/WvG/tC2HtLCZo4SW85cVJzHB7Wzzxls5SYI+Xt6PZ/1O8sUoujXdVoTfOmy9x4TDa0ggFQWnM/O06R5S6I0lTRrusnw8tbzpsvGXt6PZ/wBTvLlKLo13WqE3zpst7DaWPljYbPBRz2tNL9aOIBpxluG9rngFo4kW7qcWG5rHODzwBs2WLrc2p8Xs/wCp3lkxBdGu62ITr502XMub0ez/AKneXKQXRruu0Lr502XubCgc4udBASaZ6P8AUAB97UAumNKZS0a7rLfDzRIHnTZeMvb0ez/qd5cpRdGu61Qm+dNlZe3o9n/U7yUoujXdKE3zpshKSsuHQhXQn4c9Ik9o+UK0f1CvP4b0moKirqRFIiafRR8d3yNVf+Xv8KH/AH/j8oSkrqRFIibgbzzfdk+m9VgfePfsVHxPpn27hBCkrLqIpEUiJuFfKj+BD9NqrFrHQdlGBU79zu6EpKykRSIm2f0eb34f5VVvpu9vlRf6rejvhCUlZSIpES8EekQ/Fj+YKkH1G9R3UvEek7oeyK/SfaVg1qgqXFxdUiKRFIiZes3ItG1Z3FWWFYcxsoyRrRkd1F1m5Fo2rO4ufSsOY2SSNaMjutrXaoJHueY5wTppKymgD1s6lt74bnFxBzGyxDhxWNDQRkd1jes3ItG1Z3FmWFYcxstyRrRkd1tPFZ2tjN20G+y95xmbjObTyP7f9rTmwgAePHEW9FhjoziRKOBkqNgNuKxvWbkWjas7izLCsOY2W5I1oyO61yqz4vF4uel8vrjWVqQByNGZanw5s2Q1y1jZYo4s+dKKpKjusr1m5Fo2rO4sywrDmNluSNaMjutoYrO5kjrtoFxoPnGZ6ua3kZtK01sIgnjwxGyw50YOAlHHA2S2rG9ZuRaNqzuLMsKw5jZbkjWjI7rWy2qBjg4RzkgOGeVlOM0tP3NRWmPhtMoBzGyw+HFe2aSMjusr1m5Fo2rO4s/SsOY2W5I1oyO6602YkC5aM5p51ncQUVhzGy4aYCsZHdaWplnZI9l20G49za4xme6SK+R1LrhCa4iQ8MRsuMMZzQ6UcQDUefusr1m5Fo2rO4uSwrDmNlqSNaMjutbRabO8tJjn4rGsFJWaGANH3NOZdc6G6TgagKxy9llkOK2WQismo8/dZXrNyLRtWdxclhWHMbLUka0ZHdbSRWcRsfdtHHLxTGMzXLv9nWtFsINDuPGXmOXssB0YuLZRwk5Hn7rG9ZuRaNqzuLMsKw5jZbkjWjI7rVlqs4Y5mLno4tJ8KyvEvUpxP7itB8MNLZDxxHL2WTDilwdKOEvI8/dZXrNyLRtWdxZlhWHMbLUka0ZHdbWWKzvvcW0C6xz/ADjM90Vp5C0xsJ0tfAE1jZYe6M2TiOJAqPP3WN6zci0bVncWZYVhzGy3JGtGR3WlmtNnY9rxHaKtcHCsrKVaaivEXWuhtcCAeGI2WXsiuaWkjjwqO68F9n5Fo2rO4uSwrDmNloCNaMjuuF9m5Fo2rO4uSwrDmNkkjWjI7re2xWeN5ZdtBpdz4xg0tDuR1rb2w2um8cxssQ3RntDpRkd1hes3ItG1Z3FmWFYcxstyRrRkd1XrNyLRtWdxJYVhzGySRrRkd0NSVlIikRSImYQ8iz/CP1ZVWJU3p8lRhfc/r8BDUlZSIpETbF5q0e4z6rFVn2P9u4UYn3s6nsUJSVlIikReovKHtH7rorXHVFIwr6RP8WT53LcX1HdT3U4HpM6DsEVTVVIikRNtPo8HvTfxqrvTb7/Ciz1X/wAflCUlZSIpETcF6ZfgS/KqwvzdCoR/y/uCEpK6kRSIuFCidhrz7/Yz5GK0f1D7dgoeG9Ie/coSirqRE3JoOkHYneqzId7RRnxbmv8AijZ4OkHYu3pNh3tEnxbmv+LS0WCJjix1oNRppESNetadCY0yF2iwyNEe2cGarPJoOkHYneszId7Rbnxbmv8Ai3tAgc2MY9wuMu+aOfjvdXT/AHf6W3CGQBOqFmJU2GK0uMysy14AfCwyaDpB2J3rEyHe0VJ8W5r/AItMgiuX8oN29c80a3gAdFdRWqJk2dOwqWKaJOmzONdf+LPJoOkHYu3rMyHe0W58W5r/AIt4BA1kjce432tHmjmo9rtfUttow0idXhipuMUuaZlWOEiwyaDpB2J3rEyHe0VJ8W5r/i0s9gie6620GtCfNH7oLj69QK02ExxkDtFh8aI0SlmqzyeDpB2J3rMyHe0W58W5qusggBByg5iD5k710Nh3tFwvikfZqtbYyB8kj8e4X3udTFHNecTTT1rrxDc4unVk8lmGYrWBsyoAV2LHJoOkHYneszId7Rbnxbmv+LSawQtoDaDna1w8EfJeAR69RWnQ2Ct2NSy2NEdUy0V2LPJoOkHYneszId7Ranxbmv8Ai3lEBjjZj3cQvNcUc9+719S2aMtDZ1UvK1TbSh5dMrk52LDJoOkHYnesTId7RUnxbmv+LRtgiLHPFoN1paD4I1q6tPX/AGlaEJhBM6rBYMaIHBsyvGxZ5NB0g7E71mZDvaLc+Lc1/wAW9kEDL/h3G9G9nmjmvCldK2yjbL+KsEVKcSldJ+Cog12LDJoOkHYnesTId7RUnxbmv+L3BYYXvaxtoNXODR4I0qTQetabDY4gB2iy6NEa0uLKsV4Nmg6Qdid65Mh3tF2ki3NVGzQdIOxO9cmQ7+i7Pi3Nf8W9uEEkhfj3Ct3NiidDQ3X1LcSjc4unaKcKlY0Nma4rDJoOkHYnesTId7RUnxbmv+KyaDpB2J3pMh3tEnxbmv8AiEpKy4dCFdCfhz0iT2j5QrR/UK8/hvSagqKupEUiJp9FHx3fI1V/5e/wof8Af+PyhKSupEUiJuBvPN92T6b1WB949+xUfE+mfbuEEKSsuoikRSIm4V8qP4EP02qsWsdB2UYFTv3O7oSkrKRFIibZ/R5vfh/lVW+m72+VF/qt6O+EJSVlIikRLwR6RD8WP5gqQfUb1HdS8R6Tuh7Ir9J9pWDWqCpcXF1SIpEUiJvBp52zbZqrRfqGYUKcXTkVw4NPO2bbNSh/UMwuiOLpyKXhOyB8z3Nls1CRTwrdQCpFZOeSHDMKUGJMhhpacii8GnnbNtmqdF+oZhUpxdORXp2CnChMlnAIqPCtzipFR/kEf4XTBI5jNcHiAamnIrzwaeds22auUX6hmF2nF05FJNk8AGY2zXsaXedbS6WgfuFSj+nNnCuWsWKdJ9WdNMkklRtRuDTztm2zVOi/UMwqU4unIr03BTiCRJZyBnJxraAEgCv+SAuiCTzGa4fEAGQtORXng087Zts1cov1DMLtOLpyKTg2yXJA50tmpR48637zHNH+yFSEya6UuHPmLFONFnMkDTy5G0Iwwaeds22ap0X6hmFWnF05FQwaeds22au0JvDMLlOLpyK9PwW4EgyWcEEggytqCMxBQwSDJKMwg8QCJQ05FeeDTztm2zVyi/UMwlOLpyKTbrHeLKS2bNFG0+Fb5TWAH/YVHw5ZJHCoCsWKcKLNBlaayajzKNwaeds22ap0X6hmFSnF05FejgpwAJks9DWhxraGlK0/MLtCZJZRmueYEsk05FeeDTztm2zVyi/UMwu04unIpMVjpDIwy2a850ZHhW0o2/X9wqNhyMInDjJz6qbossRrpp4S8jzkRuDTztm2zVOi/UMwqU4unIr0zBTjWklnNASaStzAaSepdEEmojNcPiAK2nIrzwaeds22auUX6hmF2nF05FIwfY7k0b3S2a617HHwrdAcCVuHDmvBLhWOYWIsWdDc0NPEHkVg7BxqfC2bTzzVkwv1DMLYj8PtORXODTztm2zVyi/UMwlP+k5FepMFOaaOks4OoytrnFR/pdMEgyEjNcHiARKGnIrzwaeds22auUX6hmF2nF05FXBp52zbZqUX6hmEpxdORQlJXUiKRFIiZb/Is/wj9WVViVN6fJUYX3P6/AQ1JWUiKRE2xeatHuM+qxVZ9j/buFGJ97Op7FCUlZSIpEXqLyh7R+66K1x1RSMK+kT/ABZPnctxfUd1PdTgekzoOwRVNVUiKRE20+jwe9N/Gqu9Nvv8KLPVf/H5QlJWUiKRE3BemX4EvyqsL83QqEf8v7ghKSupEUiLhRE7DXn3+xnyMVo/qH27BQ8N6Q9+5QlFXUiL3ijqXZpXJwVijqSaUnBWKOpJpScFYo6kmlJwTLfGblnzf0j9WVViAyN6fJUYThOf1+Ah4o6lKaVacFYo6kmlJwVijqSaUnBMsUZxVozfcZ9ViqwGY727hQiOE9nU9ih4o6lKQq84KxR1JNKTgrFHUk0pOC9RRm8M3rH7roBlWXOEhW+FYzlE2b+rJ87luK00jup7rEBwomdB2CNijqU5pVZwVijqSaUnBWKOpJpScEy0RnJ4c33pf/wquBo2+/woMcKV/t8oeKOpSmlXnBWKOpJpScFYo6kmlJwTMFxmsub+hL+yrCB/F0KhHcPw/uCHijqUpCrzgrFHUk0pOCsUdSTSk4LhiOpJpScE7DMZx783qZ8jVaODSH27BQ8M4UY9+5QsUdSjNKvOCsUdSTSk4L//2Q=="/>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IN"/>
          </a:p>
        </p:txBody>
      </p:sp>
      <p:pic>
        <p:nvPicPr>
          <p:cNvPr id="1033" name="Picture 9"/>
          <p:cNvPicPr>
            <a:picLocks noChangeAspect="1" noChangeArrowheads="1"/>
          </p:cNvPicPr>
          <p:nvPr/>
        </p:nvPicPr>
        <p:blipFill>
          <a:blip r:embed="rId2"/>
          <a:srcRect/>
          <a:stretch>
            <a:fillRect/>
          </a:stretch>
        </p:blipFill>
        <p:spPr bwMode="auto">
          <a:xfrm>
            <a:off x="460375" y="421307"/>
            <a:ext cx="3629025" cy="4533900"/>
          </a:xfrm>
          <a:prstGeom prst="rect">
            <a:avLst/>
          </a:prstGeom>
          <a:noFill/>
          <a:ln w="9525">
            <a:noFill/>
            <a:miter lim="800000"/>
            <a:headEnd/>
            <a:tailEnd/>
          </a:ln>
          <a:effectLst/>
        </p:spPr>
      </p:pic>
      <p:pic>
        <p:nvPicPr>
          <p:cNvPr id="1034" name="Picture 10"/>
          <p:cNvPicPr>
            <a:picLocks noChangeAspect="1" noChangeArrowheads="1"/>
          </p:cNvPicPr>
          <p:nvPr/>
        </p:nvPicPr>
        <p:blipFill>
          <a:blip r:embed="rId3"/>
          <a:srcRect/>
          <a:stretch>
            <a:fillRect/>
          </a:stretch>
        </p:blipFill>
        <p:spPr bwMode="auto">
          <a:xfrm>
            <a:off x="4439862" y="421306"/>
            <a:ext cx="3141894" cy="3127805"/>
          </a:xfrm>
          <a:prstGeom prst="rect">
            <a:avLst/>
          </a:prstGeom>
          <a:noFill/>
          <a:ln w="9525">
            <a:noFill/>
            <a:miter lim="800000"/>
            <a:headEnd/>
            <a:tailEnd/>
          </a:ln>
          <a:effectLst/>
        </p:spPr>
      </p:pic>
      <p:pic>
        <p:nvPicPr>
          <p:cNvPr id="1035" name="Picture 11"/>
          <p:cNvPicPr>
            <a:picLocks noChangeAspect="1" noChangeArrowheads="1"/>
          </p:cNvPicPr>
          <p:nvPr/>
        </p:nvPicPr>
        <p:blipFill>
          <a:blip r:embed="rId4"/>
          <a:srcRect/>
          <a:stretch>
            <a:fillRect/>
          </a:stretch>
        </p:blipFill>
        <p:spPr bwMode="auto">
          <a:xfrm>
            <a:off x="3581159" y="4269407"/>
            <a:ext cx="5267325" cy="2324100"/>
          </a:xfrm>
          <a:prstGeom prst="rect">
            <a:avLst/>
          </a:prstGeom>
          <a:noFill/>
          <a:ln w="9525">
            <a:noFill/>
            <a:miter lim="800000"/>
            <a:headEnd/>
            <a:tailEnd/>
          </a:ln>
          <a:effectLst/>
        </p:spPr>
      </p:pic>
      <p:sp>
        <p:nvSpPr>
          <p:cNvPr id="9" name="TextBox 8"/>
          <p:cNvSpPr txBox="1"/>
          <p:nvPr/>
        </p:nvSpPr>
        <p:spPr>
          <a:xfrm>
            <a:off x="4850969" y="6230319"/>
            <a:ext cx="3006672" cy="369332"/>
          </a:xfrm>
          <a:prstGeom prst="rect">
            <a:avLst/>
          </a:prstGeom>
          <a:noFill/>
        </p:spPr>
        <p:txBody>
          <a:bodyPr wrap="square" rtlCol="0">
            <a:spAutoFit/>
          </a:bodyPr>
          <a:lstStyle/>
          <a:p>
            <a:r>
              <a:rPr lang="en-IN" dirty="0" smtClean="0">
                <a:solidFill>
                  <a:schemeClr val="bg1"/>
                </a:solidFill>
              </a:rPr>
              <a:t>Rat Trap Bond</a:t>
            </a:r>
            <a:endParaRPr lang="en-IN" dirty="0">
              <a:solidFill>
                <a:schemeClr val="bg1"/>
              </a:solidFill>
            </a:endParaRPr>
          </a:p>
        </p:txBody>
      </p:sp>
    </p:spTree>
  </p:cSld>
  <p:clrMapOvr>
    <a:masterClrMapping/>
  </p:clrMapOvr>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Stone Masonry</a:t>
            </a:r>
            <a:endParaRPr lang="en-IN" dirty="0"/>
          </a:p>
        </p:txBody>
      </p:sp>
      <p:sp>
        <p:nvSpPr>
          <p:cNvPr id="3" name="Content Placeholder 2"/>
          <p:cNvSpPr>
            <a:spLocks noGrp="1"/>
          </p:cNvSpPr>
          <p:nvPr>
            <p:ph idx="1"/>
          </p:nvPr>
        </p:nvSpPr>
        <p:spPr/>
        <p:txBody>
          <a:bodyPr/>
          <a:lstStyle/>
          <a:p>
            <a:pPr marL="0" indent="0" algn="just"/>
            <a:r>
              <a:rPr lang="en-IN" dirty="0" smtClean="0"/>
              <a:t>Stone masonry can be broadly classified into two main types: </a:t>
            </a:r>
            <a:r>
              <a:rPr lang="en-IN" b="1" dirty="0" smtClean="0"/>
              <a:t>Rubble Masonry</a:t>
            </a:r>
            <a:r>
              <a:rPr lang="en-IN" dirty="0" smtClean="0"/>
              <a:t> and </a:t>
            </a:r>
            <a:r>
              <a:rPr lang="en-IN" b="1" dirty="0" err="1" smtClean="0"/>
              <a:t>Ashlar</a:t>
            </a:r>
            <a:r>
              <a:rPr lang="en-IN" b="1" dirty="0" smtClean="0"/>
              <a:t> Masonry</a:t>
            </a:r>
            <a:r>
              <a:rPr lang="en-IN" dirty="0" smtClean="0"/>
              <a:t>. Each has further subtypes based on construction techniques and stone arrangement.</a:t>
            </a:r>
          </a:p>
          <a:p>
            <a:pPr marL="0" indent="0" algn="just"/>
            <a:endParaRPr lang="en-IN" dirty="0"/>
          </a:p>
        </p:txBody>
      </p:sp>
    </p:spTree>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Rubble Masonry</a:t>
            </a:r>
            <a:endParaRPr lang="en-IN" dirty="0"/>
          </a:p>
        </p:txBody>
      </p:sp>
      <p:sp>
        <p:nvSpPr>
          <p:cNvPr id="3" name="Content Placeholder 2"/>
          <p:cNvSpPr>
            <a:spLocks noGrp="1"/>
          </p:cNvSpPr>
          <p:nvPr>
            <p:ph idx="1"/>
          </p:nvPr>
        </p:nvSpPr>
        <p:spPr/>
        <p:txBody>
          <a:bodyPr/>
          <a:lstStyle/>
          <a:p>
            <a:pPr marL="0" indent="0" algn="just">
              <a:buNone/>
            </a:pPr>
            <a:r>
              <a:rPr lang="en-IN" dirty="0" smtClean="0"/>
              <a:t>Rubble masonry consists of irregularly shaped stones with rough surfaces, usually bound together with mortar. It is less expensive and more commonly used for walls and foundations.</a:t>
            </a:r>
            <a:endParaRPr lang="en-IN" dirty="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620889"/>
            <a:ext cx="8229600" cy="6095999"/>
          </a:xfrm>
        </p:spPr>
        <p:txBody>
          <a:bodyPr>
            <a:normAutofit fontScale="77500" lnSpcReduction="20000"/>
          </a:bodyPr>
          <a:lstStyle/>
          <a:p>
            <a:pPr marL="0" indent="0" algn="just">
              <a:buNone/>
            </a:pPr>
            <a:r>
              <a:rPr lang="en-US" b="1" dirty="0" smtClean="0"/>
              <a:t>Key Features:</a:t>
            </a:r>
          </a:p>
          <a:p>
            <a:pPr marL="0" indent="0" algn="just">
              <a:buNone/>
            </a:pPr>
            <a:endParaRPr lang="en-US" b="1" dirty="0" smtClean="0"/>
          </a:p>
          <a:p>
            <a:pPr algn="just"/>
            <a:r>
              <a:rPr lang="en-US" b="1" dirty="0" smtClean="0"/>
              <a:t>Walls as Load-Carrying Elements:</a:t>
            </a:r>
          </a:p>
          <a:p>
            <a:pPr marL="536575" indent="0" algn="just">
              <a:buNone/>
            </a:pPr>
            <a:r>
              <a:rPr lang="en-US" dirty="0" smtClean="0"/>
              <a:t>Walls serve dual purposes: supporting structural loads and enclosing spaces.</a:t>
            </a:r>
          </a:p>
          <a:p>
            <a:pPr marL="536575" indent="0" algn="just">
              <a:buNone/>
            </a:pPr>
            <a:r>
              <a:rPr lang="en-US" dirty="0" smtClean="0"/>
              <a:t>Both vertical (dead and live loads) and lateral (wind and seismic) forces are carried primarily by the walls.</a:t>
            </a:r>
          </a:p>
          <a:p>
            <a:pPr marL="0" indent="0" algn="just">
              <a:buNone/>
            </a:pPr>
            <a:endParaRPr lang="en-US" dirty="0" smtClean="0"/>
          </a:p>
          <a:p>
            <a:pPr algn="just"/>
            <a:r>
              <a:rPr lang="en-US" b="1" dirty="0" smtClean="0"/>
              <a:t>Material Use:</a:t>
            </a:r>
          </a:p>
          <a:p>
            <a:pPr marL="620713" indent="0" algn="just">
              <a:buNone/>
            </a:pPr>
            <a:r>
              <a:rPr lang="en-US" dirty="0" smtClean="0"/>
              <a:t>Typically constructed using materials with high compressive strength, such as:</a:t>
            </a:r>
          </a:p>
          <a:p>
            <a:pPr marL="1360488" indent="-457200" algn="just"/>
            <a:r>
              <a:rPr lang="en-US" dirty="0" smtClean="0"/>
              <a:t>Brick masonry</a:t>
            </a:r>
          </a:p>
          <a:p>
            <a:pPr marL="1360488" indent="-457200" algn="just"/>
            <a:r>
              <a:rPr lang="en-US" dirty="0" smtClean="0"/>
              <a:t>Stone masonry</a:t>
            </a:r>
          </a:p>
          <a:p>
            <a:pPr marL="1360488" indent="-457200" algn="just"/>
            <a:r>
              <a:rPr lang="en-US" dirty="0" smtClean="0"/>
              <a:t>Concrete blocks</a:t>
            </a:r>
          </a:p>
          <a:p>
            <a:pPr marL="1360488" indent="-457200" algn="just"/>
            <a:r>
              <a:rPr lang="en-US" dirty="0" smtClean="0"/>
              <a:t>Adobe or rammed earth (in traditional construction)</a:t>
            </a:r>
          </a:p>
        </p:txBody>
      </p:sp>
    </p:spTree>
    <p:extLst>
      <p:ext uri="{BB962C8B-B14F-4D97-AF65-F5344CB8AC3E}">
        <p14:creationId xmlns="" xmlns:p14="http://schemas.microsoft.com/office/powerpoint/2010/main" val="4137185973"/>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Types of Rubble Masonry</a:t>
            </a:r>
            <a:endParaRPr lang="en-IN" dirty="0"/>
          </a:p>
        </p:txBody>
      </p:sp>
      <p:sp>
        <p:nvSpPr>
          <p:cNvPr id="3" name="Content Placeholder 2"/>
          <p:cNvSpPr>
            <a:spLocks noGrp="1"/>
          </p:cNvSpPr>
          <p:nvPr>
            <p:ph idx="1"/>
          </p:nvPr>
        </p:nvSpPr>
        <p:spPr>
          <a:xfrm>
            <a:off x="457200" y="1600200"/>
            <a:ext cx="8229600" cy="3436749"/>
          </a:xfrm>
        </p:spPr>
        <p:txBody>
          <a:bodyPr/>
          <a:lstStyle/>
          <a:p>
            <a:pPr marL="0" indent="0" algn="just">
              <a:buNone/>
            </a:pPr>
            <a:r>
              <a:rPr lang="en-IN" b="1" dirty="0" smtClean="0"/>
              <a:t>Random Rubble Masonry</a:t>
            </a:r>
            <a:r>
              <a:rPr lang="en-IN" dirty="0" smtClean="0"/>
              <a:t> – Stones are laid without a uniform pattern.</a:t>
            </a:r>
          </a:p>
          <a:p>
            <a:pPr algn="just"/>
            <a:r>
              <a:rPr lang="en-IN" i="1" dirty="0" err="1" smtClean="0"/>
              <a:t>Uncoursed</a:t>
            </a:r>
            <a:r>
              <a:rPr lang="en-IN" i="1" dirty="0" smtClean="0"/>
              <a:t> Random Rubble</a:t>
            </a:r>
            <a:r>
              <a:rPr lang="en-IN" dirty="0" smtClean="0"/>
              <a:t>: Stones are arranged randomly with no horizontal layers.</a:t>
            </a:r>
          </a:p>
          <a:p>
            <a:pPr algn="just"/>
            <a:r>
              <a:rPr lang="en-IN" i="1" dirty="0" smtClean="0"/>
              <a:t>Coursed Random Rubble</a:t>
            </a:r>
            <a:r>
              <a:rPr lang="en-IN" dirty="0" smtClean="0"/>
              <a:t>: Stones are arranged in roughly horizontal layers.</a:t>
            </a:r>
          </a:p>
          <a:p>
            <a:pPr algn="just"/>
            <a:endParaRPr lang="en-IN" dirty="0"/>
          </a:p>
        </p:txBody>
      </p:sp>
    </p:spTree>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AutoShape 2" descr="Stone Masonry - Coursed Rubble ..."/>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IN"/>
          </a:p>
        </p:txBody>
      </p:sp>
      <p:sp>
        <p:nvSpPr>
          <p:cNvPr id="103428" name="AutoShape 4" descr="Stone Masonry - Coursed Rubble ..."/>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IN"/>
          </a:p>
        </p:txBody>
      </p:sp>
      <p:pic>
        <p:nvPicPr>
          <p:cNvPr id="103432" name="Picture 8"/>
          <p:cNvPicPr>
            <a:picLocks noChangeAspect="1" noChangeArrowheads="1"/>
          </p:cNvPicPr>
          <p:nvPr/>
        </p:nvPicPr>
        <p:blipFill>
          <a:blip r:embed="rId2"/>
          <a:srcRect/>
          <a:stretch>
            <a:fillRect/>
          </a:stretch>
        </p:blipFill>
        <p:spPr bwMode="auto">
          <a:xfrm>
            <a:off x="460375" y="534880"/>
            <a:ext cx="7991710" cy="4967018"/>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449452"/>
            <a:ext cx="8229600" cy="5676712"/>
          </a:xfrm>
        </p:spPr>
        <p:txBody>
          <a:bodyPr/>
          <a:lstStyle/>
          <a:p>
            <a:pPr marL="0" indent="0">
              <a:buNone/>
            </a:pPr>
            <a:r>
              <a:rPr lang="en-IN" b="1" dirty="0" smtClean="0"/>
              <a:t>Squared Rubble Masonry</a:t>
            </a:r>
            <a:r>
              <a:rPr lang="en-IN" dirty="0" smtClean="0"/>
              <a:t> – Stones are roughly squared before laying.</a:t>
            </a:r>
          </a:p>
          <a:p>
            <a:pPr marL="714375"/>
            <a:r>
              <a:rPr lang="en-IN" i="1" dirty="0" err="1" smtClean="0"/>
              <a:t>Uncoursed</a:t>
            </a:r>
            <a:r>
              <a:rPr lang="en-IN" i="1" dirty="0" smtClean="0"/>
              <a:t> Squared Rubble</a:t>
            </a:r>
            <a:r>
              <a:rPr lang="en-IN" dirty="0" smtClean="0"/>
              <a:t>: Squared stones are placed without horizontal alignment.</a:t>
            </a:r>
          </a:p>
          <a:p>
            <a:pPr marL="714375"/>
            <a:r>
              <a:rPr lang="en-IN" i="1" dirty="0" smtClean="0"/>
              <a:t>Coursed Squared Rubble</a:t>
            </a:r>
            <a:r>
              <a:rPr lang="en-IN" dirty="0" smtClean="0"/>
              <a:t>: Squared stones are laid in horizontal courses.</a:t>
            </a:r>
          </a:p>
          <a:p>
            <a:endParaRPr lang="en-IN" dirty="0"/>
          </a:p>
        </p:txBody>
      </p:sp>
      <p:pic>
        <p:nvPicPr>
          <p:cNvPr id="4" name="Picture 5"/>
          <p:cNvPicPr>
            <a:picLocks noChangeAspect="1" noChangeArrowheads="1"/>
          </p:cNvPicPr>
          <p:nvPr/>
        </p:nvPicPr>
        <p:blipFill>
          <a:blip r:embed="rId2"/>
          <a:srcRect/>
          <a:stretch>
            <a:fillRect/>
          </a:stretch>
        </p:blipFill>
        <p:spPr bwMode="auto">
          <a:xfrm>
            <a:off x="155575" y="3681278"/>
            <a:ext cx="4416425" cy="2981485"/>
          </a:xfrm>
          <a:prstGeom prst="rect">
            <a:avLst/>
          </a:prstGeom>
          <a:noFill/>
          <a:ln w="9525">
            <a:noFill/>
            <a:miter lim="800000"/>
            <a:headEnd/>
            <a:tailEnd/>
          </a:ln>
          <a:effectLst/>
        </p:spPr>
      </p:pic>
      <p:pic>
        <p:nvPicPr>
          <p:cNvPr id="5" name="Picture 7"/>
          <p:cNvPicPr>
            <a:picLocks noChangeAspect="1" noChangeArrowheads="1"/>
          </p:cNvPicPr>
          <p:nvPr/>
        </p:nvPicPr>
        <p:blipFill>
          <a:blip r:embed="rId3"/>
          <a:srcRect/>
          <a:stretch>
            <a:fillRect/>
          </a:stretch>
        </p:blipFill>
        <p:spPr bwMode="auto">
          <a:xfrm>
            <a:off x="4177961" y="3970876"/>
            <a:ext cx="4725815" cy="2155288"/>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normAutofit/>
          </a:bodyPr>
          <a:lstStyle/>
          <a:p>
            <a:r>
              <a:rPr lang="en-IN" b="1" dirty="0" smtClean="0"/>
              <a:t>Dry Rubble Masonry</a:t>
            </a:r>
            <a:endParaRPr lang="en-IN" dirty="0"/>
          </a:p>
        </p:txBody>
      </p:sp>
      <p:sp>
        <p:nvSpPr>
          <p:cNvPr id="3" name="Content Placeholder 2"/>
          <p:cNvSpPr>
            <a:spLocks noGrp="1"/>
          </p:cNvSpPr>
          <p:nvPr>
            <p:ph idx="1"/>
          </p:nvPr>
        </p:nvSpPr>
        <p:spPr>
          <a:xfrm>
            <a:off x="457200" y="1600201"/>
            <a:ext cx="8229600" cy="1235990"/>
          </a:xfrm>
        </p:spPr>
        <p:txBody>
          <a:bodyPr>
            <a:noAutofit/>
          </a:bodyPr>
          <a:lstStyle/>
          <a:p>
            <a:pPr marL="357188" indent="-357188" algn="just"/>
            <a:r>
              <a:rPr lang="en-IN" sz="3600" b="1" dirty="0" smtClean="0"/>
              <a:t>Dry Rubble Masonry- </a:t>
            </a:r>
            <a:r>
              <a:rPr lang="en-IN" sz="3600" dirty="0" smtClean="0"/>
              <a:t>Stones are stacked without mortar (used in dry stone walls).</a:t>
            </a:r>
          </a:p>
          <a:p>
            <a:pPr algn="just"/>
            <a:r>
              <a:rPr lang="en-IN" sz="3600" b="1" dirty="0" smtClean="0"/>
              <a:t>Polygonal Rubble Masonry</a:t>
            </a:r>
            <a:r>
              <a:rPr lang="en-IN" sz="3600" dirty="0" smtClean="0"/>
              <a:t> – Stones are shaped into polygons for a tight fit.</a:t>
            </a:r>
          </a:p>
          <a:p>
            <a:pPr algn="just"/>
            <a:r>
              <a:rPr lang="en-IN" sz="3600" dirty="0" smtClean="0"/>
              <a:t> </a:t>
            </a:r>
            <a:r>
              <a:rPr lang="en-IN" sz="3600" b="1" dirty="0" smtClean="0"/>
              <a:t>Flint Rubble Masonry</a:t>
            </a:r>
            <a:r>
              <a:rPr lang="en-IN" sz="3600" dirty="0" smtClean="0"/>
              <a:t> – Small flint stones used with mortar for strength.</a:t>
            </a:r>
          </a:p>
        </p:txBody>
      </p:sp>
    </p:spTree>
  </p:cSld>
  <p:clrMapOvr>
    <a:masterClrMapping/>
  </p:clrMapOvr>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8546" name="Picture 2"/>
          <p:cNvPicPr>
            <a:picLocks noChangeAspect="1" noChangeArrowheads="1"/>
          </p:cNvPicPr>
          <p:nvPr/>
        </p:nvPicPr>
        <p:blipFill>
          <a:blip r:embed="rId2"/>
          <a:srcRect/>
          <a:stretch>
            <a:fillRect/>
          </a:stretch>
        </p:blipFill>
        <p:spPr bwMode="auto">
          <a:xfrm>
            <a:off x="477541" y="260350"/>
            <a:ext cx="4686300" cy="3171825"/>
          </a:xfrm>
          <a:prstGeom prst="rect">
            <a:avLst/>
          </a:prstGeom>
          <a:noFill/>
          <a:ln w="9525">
            <a:noFill/>
            <a:miter lim="800000"/>
            <a:headEnd/>
            <a:tailEnd/>
          </a:ln>
          <a:effectLst/>
        </p:spPr>
      </p:pic>
      <p:pic>
        <p:nvPicPr>
          <p:cNvPr id="108547" name="Picture 3"/>
          <p:cNvPicPr>
            <a:picLocks noChangeAspect="1" noChangeArrowheads="1"/>
          </p:cNvPicPr>
          <p:nvPr/>
        </p:nvPicPr>
        <p:blipFill>
          <a:blip r:embed="rId3"/>
          <a:srcRect/>
          <a:stretch>
            <a:fillRect/>
          </a:stretch>
        </p:blipFill>
        <p:spPr bwMode="auto">
          <a:xfrm>
            <a:off x="3980161" y="3215199"/>
            <a:ext cx="4776500" cy="3175727"/>
          </a:xfrm>
          <a:prstGeom prst="rect">
            <a:avLst/>
          </a:prstGeom>
          <a:noFill/>
          <a:ln w="9525">
            <a:noFill/>
            <a:miter lim="800000"/>
            <a:headEnd/>
            <a:tailEnd/>
          </a:ln>
          <a:effectLst/>
        </p:spPr>
      </p:pic>
      <p:sp>
        <p:nvSpPr>
          <p:cNvPr id="6" name="TextBox 5"/>
          <p:cNvSpPr txBox="1"/>
          <p:nvPr/>
        </p:nvSpPr>
        <p:spPr>
          <a:xfrm>
            <a:off x="1317335" y="3432175"/>
            <a:ext cx="3192650" cy="369332"/>
          </a:xfrm>
          <a:prstGeom prst="rect">
            <a:avLst/>
          </a:prstGeom>
          <a:noFill/>
        </p:spPr>
        <p:txBody>
          <a:bodyPr wrap="square" rtlCol="0">
            <a:spAutoFit/>
          </a:bodyPr>
          <a:lstStyle/>
          <a:p>
            <a:r>
              <a:rPr lang="en-IN" dirty="0" smtClean="0"/>
              <a:t>Polygon Rubble Masonry</a:t>
            </a:r>
            <a:endParaRPr lang="en-IN" dirty="0"/>
          </a:p>
        </p:txBody>
      </p:sp>
      <p:sp>
        <p:nvSpPr>
          <p:cNvPr id="7" name="TextBox 6"/>
          <p:cNvSpPr txBox="1"/>
          <p:nvPr/>
        </p:nvSpPr>
        <p:spPr>
          <a:xfrm>
            <a:off x="4956854" y="6390926"/>
            <a:ext cx="3192650" cy="369332"/>
          </a:xfrm>
          <a:prstGeom prst="rect">
            <a:avLst/>
          </a:prstGeom>
          <a:noFill/>
        </p:spPr>
        <p:txBody>
          <a:bodyPr wrap="square" rtlCol="0">
            <a:spAutoFit/>
          </a:bodyPr>
          <a:lstStyle/>
          <a:p>
            <a:r>
              <a:rPr lang="en-IN" dirty="0" smtClean="0"/>
              <a:t>Flint Rubble Masonry</a:t>
            </a:r>
            <a:endParaRPr lang="en-IN" dirty="0"/>
          </a:p>
        </p:txBody>
      </p:sp>
    </p:spTree>
  </p:cSld>
  <p:clrMapOvr>
    <a:masterClrMapping/>
  </p:clrMapOvr>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err="1" smtClean="0"/>
              <a:t>Ashlar</a:t>
            </a:r>
            <a:r>
              <a:rPr lang="en-IN" dirty="0" smtClean="0"/>
              <a:t> Masonry</a:t>
            </a:r>
            <a:endParaRPr lang="en-IN" dirty="0"/>
          </a:p>
        </p:txBody>
      </p:sp>
      <p:sp>
        <p:nvSpPr>
          <p:cNvPr id="3" name="Content Placeholder 2"/>
          <p:cNvSpPr>
            <a:spLocks noGrp="1"/>
          </p:cNvSpPr>
          <p:nvPr>
            <p:ph idx="1"/>
          </p:nvPr>
        </p:nvSpPr>
        <p:spPr/>
        <p:txBody>
          <a:bodyPr>
            <a:normAutofit fontScale="92500" lnSpcReduction="20000"/>
          </a:bodyPr>
          <a:lstStyle/>
          <a:p>
            <a:pPr marL="0" indent="0" algn="just">
              <a:buNone/>
            </a:pPr>
            <a:r>
              <a:rPr lang="en-IN" dirty="0" err="1" smtClean="0"/>
              <a:t>Ashlar</a:t>
            </a:r>
            <a:r>
              <a:rPr lang="en-IN" dirty="0" smtClean="0"/>
              <a:t> masonry consists of precisely cut stones laid in regular courses with thin mortar joints. It is more expensive and used in decorative or high-quality structures.</a:t>
            </a:r>
          </a:p>
          <a:p>
            <a:pPr algn="just">
              <a:buNone/>
            </a:pPr>
            <a:endParaRPr lang="en-IN" b="1" dirty="0" smtClean="0"/>
          </a:p>
          <a:p>
            <a:pPr algn="just">
              <a:buNone/>
            </a:pPr>
            <a:r>
              <a:rPr lang="en-IN" b="1" dirty="0" smtClean="0"/>
              <a:t>Types of </a:t>
            </a:r>
            <a:r>
              <a:rPr lang="en-IN" b="1" dirty="0" err="1" smtClean="0"/>
              <a:t>Ashlar</a:t>
            </a:r>
            <a:r>
              <a:rPr lang="en-IN" b="1" dirty="0" smtClean="0"/>
              <a:t> Masonry</a:t>
            </a:r>
          </a:p>
          <a:p>
            <a:pPr marL="712788" indent="-357188" algn="just"/>
            <a:r>
              <a:rPr lang="en-IN" b="1" dirty="0" err="1" smtClean="0"/>
              <a:t>Ashlar</a:t>
            </a:r>
            <a:r>
              <a:rPr lang="en-IN" b="1" dirty="0" smtClean="0"/>
              <a:t> Fine Masonry</a:t>
            </a:r>
            <a:r>
              <a:rPr lang="en-IN" dirty="0" smtClean="0"/>
              <a:t> – Highly finished, uniform stones with minimal mortar gaps.</a:t>
            </a:r>
          </a:p>
          <a:p>
            <a:pPr marL="712788" indent="-357188" algn="just"/>
            <a:r>
              <a:rPr lang="en-IN" b="1" dirty="0" err="1" smtClean="0"/>
              <a:t>Ashlar</a:t>
            </a:r>
            <a:r>
              <a:rPr lang="en-IN" b="1" dirty="0" smtClean="0"/>
              <a:t> Rough Masonry</a:t>
            </a:r>
            <a:r>
              <a:rPr lang="en-IN" dirty="0" smtClean="0"/>
              <a:t> – Stones are roughly finished, with slightly uneven surfaces.</a:t>
            </a:r>
          </a:p>
          <a:p>
            <a:pPr marL="0" indent="0" algn="just">
              <a:buNone/>
            </a:pPr>
            <a:endParaRPr lang="en-IN" dirty="0"/>
          </a:p>
        </p:txBody>
      </p:sp>
    </p:spTree>
  </p:cSld>
  <p:clrMapOvr>
    <a:masterClrMapping/>
  </p:clrMapOvr>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9570" name="Picture 2"/>
          <p:cNvPicPr>
            <a:picLocks noChangeAspect="1" noChangeArrowheads="1"/>
          </p:cNvPicPr>
          <p:nvPr/>
        </p:nvPicPr>
        <p:blipFill>
          <a:blip r:embed="rId2"/>
          <a:srcRect/>
          <a:stretch>
            <a:fillRect/>
          </a:stretch>
        </p:blipFill>
        <p:spPr bwMode="auto">
          <a:xfrm>
            <a:off x="432259" y="264709"/>
            <a:ext cx="3452012" cy="4648254"/>
          </a:xfrm>
          <a:prstGeom prst="rect">
            <a:avLst/>
          </a:prstGeom>
          <a:noFill/>
          <a:ln w="9525">
            <a:noFill/>
            <a:miter lim="800000"/>
            <a:headEnd/>
            <a:tailEnd/>
          </a:ln>
          <a:effectLst/>
        </p:spPr>
      </p:pic>
      <p:pic>
        <p:nvPicPr>
          <p:cNvPr id="109571" name="Picture 3"/>
          <p:cNvPicPr>
            <a:picLocks noChangeAspect="1" noChangeArrowheads="1"/>
          </p:cNvPicPr>
          <p:nvPr/>
        </p:nvPicPr>
        <p:blipFill>
          <a:blip r:embed="rId3"/>
          <a:srcRect/>
          <a:stretch>
            <a:fillRect/>
          </a:stretch>
        </p:blipFill>
        <p:spPr bwMode="auto">
          <a:xfrm>
            <a:off x="4209735" y="2740724"/>
            <a:ext cx="4307513" cy="2823167"/>
          </a:xfrm>
          <a:prstGeom prst="rect">
            <a:avLst/>
          </a:prstGeom>
          <a:noFill/>
          <a:ln w="9525">
            <a:noFill/>
            <a:miter lim="800000"/>
            <a:headEnd/>
            <a:tailEnd/>
          </a:ln>
          <a:effectLst/>
        </p:spPr>
      </p:pic>
      <p:sp>
        <p:nvSpPr>
          <p:cNvPr id="4" name="TextBox 3"/>
          <p:cNvSpPr txBox="1"/>
          <p:nvPr/>
        </p:nvSpPr>
        <p:spPr>
          <a:xfrm>
            <a:off x="691621" y="5194559"/>
            <a:ext cx="3192650" cy="369332"/>
          </a:xfrm>
          <a:prstGeom prst="rect">
            <a:avLst/>
          </a:prstGeom>
          <a:noFill/>
        </p:spPr>
        <p:txBody>
          <a:bodyPr wrap="square" rtlCol="0">
            <a:spAutoFit/>
          </a:bodyPr>
          <a:lstStyle/>
          <a:p>
            <a:r>
              <a:rPr lang="en-IN" dirty="0" err="1" smtClean="0"/>
              <a:t>Ashlar</a:t>
            </a:r>
            <a:r>
              <a:rPr lang="en-IN" dirty="0" smtClean="0"/>
              <a:t> Fine Masonry</a:t>
            </a:r>
            <a:endParaRPr lang="en-IN" dirty="0"/>
          </a:p>
        </p:txBody>
      </p:sp>
      <p:sp>
        <p:nvSpPr>
          <p:cNvPr id="5" name="TextBox 4"/>
          <p:cNvSpPr txBox="1"/>
          <p:nvPr/>
        </p:nvSpPr>
        <p:spPr>
          <a:xfrm>
            <a:off x="4711464" y="5767997"/>
            <a:ext cx="3192650" cy="369332"/>
          </a:xfrm>
          <a:prstGeom prst="rect">
            <a:avLst/>
          </a:prstGeom>
          <a:noFill/>
        </p:spPr>
        <p:txBody>
          <a:bodyPr wrap="square" rtlCol="0">
            <a:spAutoFit/>
          </a:bodyPr>
          <a:lstStyle/>
          <a:p>
            <a:r>
              <a:rPr lang="en-IN" dirty="0" err="1" smtClean="0"/>
              <a:t>Ashlar</a:t>
            </a:r>
            <a:r>
              <a:rPr lang="en-IN" dirty="0" smtClean="0"/>
              <a:t> Rough Masonry</a:t>
            </a:r>
            <a:endParaRPr lang="en-IN" dirty="0"/>
          </a:p>
        </p:txBody>
      </p:sp>
    </p:spTree>
  </p:cSld>
  <p:clrMapOvr>
    <a:masterClrMapping/>
  </p:clrMapOvr>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495946"/>
            <a:ext cx="8229600" cy="5630217"/>
          </a:xfrm>
        </p:spPr>
        <p:txBody>
          <a:bodyPr/>
          <a:lstStyle/>
          <a:p>
            <a:pPr algn="just"/>
            <a:r>
              <a:rPr lang="en-IN" b="1" dirty="0" err="1" smtClean="0"/>
              <a:t>Ashlar</a:t>
            </a:r>
            <a:r>
              <a:rPr lang="en-IN" b="1" dirty="0" smtClean="0"/>
              <a:t> Block in Course</a:t>
            </a:r>
            <a:r>
              <a:rPr lang="en-IN" dirty="0" smtClean="0"/>
              <a:t> – Large rectangular blocks laid in horizontal layers.</a:t>
            </a:r>
          </a:p>
          <a:p>
            <a:pPr algn="just"/>
            <a:r>
              <a:rPr lang="en-IN" b="1" dirty="0" err="1" smtClean="0"/>
              <a:t>Ashlar</a:t>
            </a:r>
            <a:r>
              <a:rPr lang="en-IN" b="1" dirty="0" smtClean="0"/>
              <a:t> Chamfered Masonry</a:t>
            </a:r>
            <a:r>
              <a:rPr lang="en-IN" dirty="0" smtClean="0"/>
              <a:t> – Edges of stones are chamfered (</a:t>
            </a:r>
            <a:r>
              <a:rPr lang="en-IN" dirty="0" err="1" smtClean="0"/>
              <a:t>beveled</a:t>
            </a:r>
            <a:r>
              <a:rPr lang="en-IN" dirty="0" smtClean="0"/>
              <a:t>) for a distinct look.</a:t>
            </a:r>
          </a:p>
          <a:p>
            <a:pPr algn="just"/>
            <a:r>
              <a:rPr lang="en-IN" b="1" dirty="0" err="1" smtClean="0"/>
              <a:t>Ashlar</a:t>
            </a:r>
            <a:r>
              <a:rPr lang="en-IN" b="1" dirty="0" smtClean="0"/>
              <a:t> Backed with Rubble</a:t>
            </a:r>
            <a:r>
              <a:rPr lang="en-IN" dirty="0" smtClean="0"/>
              <a:t> – A combination of </a:t>
            </a:r>
            <a:r>
              <a:rPr lang="en-IN" dirty="0" err="1" smtClean="0"/>
              <a:t>ashlar</a:t>
            </a:r>
            <a:r>
              <a:rPr lang="en-IN" dirty="0" smtClean="0"/>
              <a:t> in the front and rubble at the back for economy.</a:t>
            </a:r>
          </a:p>
          <a:p>
            <a:pPr algn="just"/>
            <a:r>
              <a:rPr lang="en-IN" b="1" dirty="0" err="1" smtClean="0"/>
              <a:t>Ashlar</a:t>
            </a:r>
            <a:r>
              <a:rPr lang="en-IN" b="1" dirty="0" smtClean="0"/>
              <a:t> Facing</a:t>
            </a:r>
            <a:r>
              <a:rPr lang="en-IN" dirty="0" smtClean="0"/>
              <a:t> – </a:t>
            </a:r>
            <a:r>
              <a:rPr lang="en-IN" dirty="0" err="1" smtClean="0"/>
              <a:t>Ashlar</a:t>
            </a:r>
            <a:r>
              <a:rPr lang="en-IN" dirty="0" smtClean="0"/>
              <a:t> masonry on the exterior, with a different material backing.</a:t>
            </a:r>
          </a:p>
          <a:p>
            <a:pPr algn="just"/>
            <a:endParaRPr lang="en-IN" dirty="0"/>
          </a:p>
        </p:txBody>
      </p:sp>
    </p:spTree>
  </p:cSld>
  <p:clrMapOvr>
    <a:masterClrMapping/>
  </p:clrMapOvr>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0594" name="Picture 2"/>
          <p:cNvPicPr>
            <a:picLocks noChangeAspect="1" noChangeArrowheads="1"/>
          </p:cNvPicPr>
          <p:nvPr/>
        </p:nvPicPr>
        <p:blipFill>
          <a:blip r:embed="rId2"/>
          <a:srcRect/>
          <a:stretch>
            <a:fillRect/>
          </a:stretch>
        </p:blipFill>
        <p:spPr bwMode="auto">
          <a:xfrm>
            <a:off x="330953" y="288925"/>
            <a:ext cx="4762500" cy="3143250"/>
          </a:xfrm>
          <a:prstGeom prst="rect">
            <a:avLst/>
          </a:prstGeom>
          <a:noFill/>
          <a:ln w="9525">
            <a:noFill/>
            <a:miter lim="800000"/>
            <a:headEnd/>
            <a:tailEnd/>
          </a:ln>
          <a:effectLst/>
        </p:spPr>
      </p:pic>
      <p:pic>
        <p:nvPicPr>
          <p:cNvPr id="110595" name="Picture 3"/>
          <p:cNvPicPr>
            <a:picLocks noChangeAspect="1" noChangeArrowheads="1"/>
          </p:cNvPicPr>
          <p:nvPr/>
        </p:nvPicPr>
        <p:blipFill>
          <a:blip r:embed="rId3"/>
          <a:srcRect/>
          <a:stretch>
            <a:fillRect/>
          </a:stretch>
        </p:blipFill>
        <p:spPr bwMode="auto">
          <a:xfrm>
            <a:off x="2673780" y="3717979"/>
            <a:ext cx="6172200" cy="2876550"/>
          </a:xfrm>
          <a:prstGeom prst="rect">
            <a:avLst/>
          </a:prstGeom>
          <a:noFill/>
          <a:ln w="9525">
            <a:noFill/>
            <a:miter lim="800000"/>
            <a:headEnd/>
            <a:tailEnd/>
          </a:ln>
          <a:effectLst/>
        </p:spPr>
      </p:pic>
      <p:sp>
        <p:nvSpPr>
          <p:cNvPr id="4" name="TextBox 3"/>
          <p:cNvSpPr txBox="1"/>
          <p:nvPr/>
        </p:nvSpPr>
        <p:spPr>
          <a:xfrm>
            <a:off x="330953" y="3533313"/>
            <a:ext cx="3192650" cy="369332"/>
          </a:xfrm>
          <a:prstGeom prst="rect">
            <a:avLst/>
          </a:prstGeom>
          <a:noFill/>
        </p:spPr>
        <p:txBody>
          <a:bodyPr wrap="square" rtlCol="0">
            <a:spAutoFit/>
          </a:bodyPr>
          <a:lstStyle/>
          <a:p>
            <a:r>
              <a:rPr lang="en-IN" dirty="0" err="1" smtClean="0"/>
              <a:t>Ashlar</a:t>
            </a:r>
            <a:r>
              <a:rPr lang="en-IN" smtClean="0"/>
              <a:t>  Chamfered Masonry</a:t>
            </a:r>
            <a:endParaRPr lang="en-IN" dirty="0"/>
          </a:p>
        </p:txBody>
      </p:sp>
    </p:spTree>
  </p:cSld>
  <p:clrMapOvr>
    <a:masterClrMapping/>
  </p:clrMapOvr>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1618" name="Picture 2"/>
          <p:cNvPicPr>
            <a:picLocks noChangeAspect="1" noChangeArrowheads="1"/>
          </p:cNvPicPr>
          <p:nvPr/>
        </p:nvPicPr>
        <p:blipFill>
          <a:blip r:embed="rId2">
            <a:lum contrast="40000"/>
          </a:blip>
          <a:srcRect b="19100"/>
          <a:stretch>
            <a:fillRect/>
          </a:stretch>
        </p:blipFill>
        <p:spPr bwMode="auto">
          <a:xfrm>
            <a:off x="687011" y="825797"/>
            <a:ext cx="8104084" cy="354472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52219</TotalTime>
  <Words>5605</Words>
  <Application>Microsoft Office PowerPoint</Application>
  <PresentationFormat>On-screen Show (4:3)</PresentationFormat>
  <Paragraphs>639</Paragraphs>
  <Slides>115</Slides>
  <Notes>0</Notes>
  <HiddenSlides>0</HiddenSlides>
  <MMClips>0</MMClips>
  <ScaleCrop>false</ScaleCrop>
  <HeadingPairs>
    <vt:vector size="4" baseType="variant">
      <vt:variant>
        <vt:lpstr>Theme</vt:lpstr>
      </vt:variant>
      <vt:variant>
        <vt:i4>1</vt:i4>
      </vt:variant>
      <vt:variant>
        <vt:lpstr>Slide Titles</vt:lpstr>
      </vt:variant>
      <vt:variant>
        <vt:i4>115</vt:i4>
      </vt:variant>
    </vt:vector>
  </HeadingPairs>
  <TitlesOfParts>
    <vt:vector size="116" baseType="lpstr">
      <vt:lpstr>Office Theme</vt:lpstr>
      <vt:lpstr>Building Construction Practice</vt:lpstr>
      <vt:lpstr>Structures</vt:lpstr>
      <vt:lpstr>Load Transfer Mechanism</vt:lpstr>
      <vt:lpstr>Types of structures</vt:lpstr>
      <vt:lpstr>Slide 5</vt:lpstr>
      <vt:lpstr>Slide 6</vt:lpstr>
      <vt:lpstr>Slide 7</vt:lpstr>
      <vt:lpstr>Load Bearing Structure</vt:lpstr>
      <vt:lpstr>Slide 9</vt:lpstr>
      <vt:lpstr>Slide 10</vt:lpstr>
      <vt:lpstr>Slide 11</vt:lpstr>
      <vt:lpstr>Slide 12</vt:lpstr>
      <vt:lpstr>Slide 13</vt:lpstr>
      <vt:lpstr>Framed Structure</vt:lpstr>
      <vt:lpstr>Slide 15</vt:lpstr>
      <vt:lpstr>Slide 16</vt:lpstr>
      <vt:lpstr>Types of Framed Structures</vt:lpstr>
      <vt:lpstr>Types of Structural Systems in High Rise Buildings</vt:lpstr>
      <vt:lpstr>Moment Resisting Frames</vt:lpstr>
      <vt:lpstr>Core and Outrigger System</vt:lpstr>
      <vt:lpstr>Slide 21</vt:lpstr>
      <vt:lpstr>Shear Wall System</vt:lpstr>
      <vt:lpstr>Slide 23</vt:lpstr>
      <vt:lpstr>Braced Frame System</vt:lpstr>
      <vt:lpstr>Slide 25</vt:lpstr>
      <vt:lpstr>Tube System</vt:lpstr>
      <vt:lpstr>Slide 27</vt:lpstr>
      <vt:lpstr>Slide 28</vt:lpstr>
      <vt:lpstr>Hybrid System</vt:lpstr>
      <vt:lpstr>Environmental Impact of Materials</vt:lpstr>
      <vt:lpstr>Slide 31</vt:lpstr>
      <vt:lpstr>Slide 32</vt:lpstr>
      <vt:lpstr>Slide 33</vt:lpstr>
      <vt:lpstr>Slide 34</vt:lpstr>
      <vt:lpstr>Responsible Sourcing of Materials</vt:lpstr>
      <vt:lpstr>Key Aspects of Responsible Sourcing</vt:lpstr>
      <vt:lpstr>Slide 37</vt:lpstr>
      <vt:lpstr>Slide 38</vt:lpstr>
      <vt:lpstr>Benefits of Responsible Sourcing</vt:lpstr>
      <vt:lpstr>Challenges in Responsible Sourcing</vt:lpstr>
      <vt:lpstr>Slide 41</vt:lpstr>
      <vt:lpstr>Responsible Sourcing Certifications</vt:lpstr>
      <vt:lpstr>Slide 43</vt:lpstr>
      <vt:lpstr>Slide 44</vt:lpstr>
      <vt:lpstr>Slide 45</vt:lpstr>
      <vt:lpstr>Slide 46</vt:lpstr>
      <vt:lpstr>Sustainable Materials</vt:lpstr>
      <vt:lpstr>Slide 48</vt:lpstr>
      <vt:lpstr>Slide 49</vt:lpstr>
      <vt:lpstr>Slide 50</vt:lpstr>
      <vt:lpstr>Slide 51</vt:lpstr>
      <vt:lpstr>Slide 52</vt:lpstr>
      <vt:lpstr>Details and Sequence of Activities in Construction Practices</vt:lpstr>
      <vt:lpstr>Pre-Construction Phase</vt:lpstr>
      <vt:lpstr>Slide 55</vt:lpstr>
      <vt:lpstr>Construction Phase</vt:lpstr>
      <vt:lpstr>Slide 57</vt:lpstr>
      <vt:lpstr>Slide 58</vt:lpstr>
      <vt:lpstr>Utility Installation</vt:lpstr>
      <vt:lpstr>Slide 60</vt:lpstr>
      <vt:lpstr>Finishing Phase</vt:lpstr>
      <vt:lpstr>Slide 62</vt:lpstr>
      <vt:lpstr>Post-Construction Phase</vt:lpstr>
      <vt:lpstr>Slide 64</vt:lpstr>
      <vt:lpstr>Maintenance Phase</vt:lpstr>
      <vt:lpstr>Sequence of Activities in a Construction Project</vt:lpstr>
      <vt:lpstr>Construction Coordination</vt:lpstr>
      <vt:lpstr>Key Aspects of Construction Coordination</vt:lpstr>
      <vt:lpstr>Slide 69</vt:lpstr>
      <vt:lpstr>Slide 70</vt:lpstr>
      <vt:lpstr>Slide 71</vt:lpstr>
      <vt:lpstr>Key Activities in Construction Coordination</vt:lpstr>
      <vt:lpstr>Slide 73</vt:lpstr>
      <vt:lpstr>Slide 74</vt:lpstr>
      <vt:lpstr>Slide 75</vt:lpstr>
      <vt:lpstr>Coordination Tools and Techniques</vt:lpstr>
      <vt:lpstr>Slide 77</vt:lpstr>
      <vt:lpstr>Challenges in Construction Coordination</vt:lpstr>
      <vt:lpstr>Benefits of Effective Construction Coordination</vt:lpstr>
      <vt:lpstr>Masonry</vt:lpstr>
      <vt:lpstr>Types of Masonry Construction</vt:lpstr>
      <vt:lpstr>Stone Masonry</vt:lpstr>
      <vt:lpstr>Concrete Block Masonry</vt:lpstr>
      <vt:lpstr>Composite Masonry</vt:lpstr>
      <vt:lpstr>Reinforced Masonry</vt:lpstr>
      <vt:lpstr>Types of Masonry Bonds</vt:lpstr>
      <vt:lpstr>Slide 87</vt:lpstr>
      <vt:lpstr>Stone Masonry</vt:lpstr>
      <vt:lpstr>Rubble Masonry</vt:lpstr>
      <vt:lpstr>Types of Rubble Masonry</vt:lpstr>
      <vt:lpstr>Slide 91</vt:lpstr>
      <vt:lpstr>Slide 92</vt:lpstr>
      <vt:lpstr>Dry Rubble Masonry</vt:lpstr>
      <vt:lpstr>Slide 94</vt:lpstr>
      <vt:lpstr>Ashlar Masonry</vt:lpstr>
      <vt:lpstr>Slide 96</vt:lpstr>
      <vt:lpstr>Slide 97</vt:lpstr>
      <vt:lpstr>Slide 98</vt:lpstr>
      <vt:lpstr>Slide 99</vt:lpstr>
      <vt:lpstr>Flooring</vt:lpstr>
      <vt:lpstr>Structural Support</vt:lpstr>
      <vt:lpstr>Slide 102</vt:lpstr>
      <vt:lpstr>Layered Composition</vt:lpstr>
      <vt:lpstr>Slide 104</vt:lpstr>
      <vt:lpstr>Aesthetic and Functional Considerations</vt:lpstr>
      <vt:lpstr>Installation and Maintenance</vt:lpstr>
      <vt:lpstr>Slide 107</vt:lpstr>
      <vt:lpstr>Overall Impact on Building Performance</vt:lpstr>
      <vt:lpstr>Flooring Finishes and Materials</vt:lpstr>
      <vt:lpstr>Slide 110</vt:lpstr>
      <vt:lpstr>Slide 111</vt:lpstr>
      <vt:lpstr>Technical Terms in Flooring</vt:lpstr>
      <vt:lpstr>Slide 113</vt:lpstr>
      <vt:lpstr>Slide 114</vt:lpstr>
      <vt:lpstr>Slide 115</vt:lpstr>
    </vt:vector>
  </TitlesOfParts>
  <Company>Guru Nanak</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Nehmat Kaur</dc:creator>
  <cp:lastModifiedBy>computational lab</cp:lastModifiedBy>
  <cp:revision>51</cp:revision>
  <dcterms:created xsi:type="dcterms:W3CDTF">2025-01-13T07:48:47Z</dcterms:created>
  <dcterms:modified xsi:type="dcterms:W3CDTF">2025-03-05T04:22:59Z</dcterms:modified>
</cp:coreProperties>
</file>

<file path=docProps/thumbnail.jpeg>
</file>